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7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4d0ZF7++EVQtxqNCtp5Sbw==" hashData="Ins1bVekUlhoPRQMNjITTKUgeUk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6467F-59DB-41F9-8CD8-79CF084A50E5}" type="datetimeFigureOut">
              <a:rPr lang="hu-HU" smtClean="0"/>
              <a:pPr/>
              <a:t>2020.03.25.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84D5C-3986-4476-A9B5-EB8C6AA1820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Március 25</a:t>
            </a:r>
            <a:endParaRPr lang="hu-HU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Sokan feltették már a kérdést irodalmár körökben, hogy ki a legnagyobb költő a világirodalomban. </a:t>
            </a:r>
          </a:p>
          <a:p>
            <a:pPr>
              <a:buNone/>
            </a:pPr>
            <a:endParaRPr lang="hu-HU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Egyesek azt </a:t>
            </a:r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mondanák, hogy Shakespeare, mások, hogy </a:t>
            </a: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Goethe</a:t>
            </a:r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, vagy éppen Dante, ismét mások Horatiusra vagy Homéroszra szavaznának. </a:t>
            </a:r>
            <a:endParaRPr lang="hu-HU" sz="1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endParaRPr lang="hu-HU" sz="1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Nemzeti irodalmunkban sem könnyebb eldönteni a kérdést. Emlékszem kicsit iskolásan azt tanultuk, hogy Petőfi, Szeptember végén című versének: „Elhull a virág eliramlik az élet…” sora a magyar irodalom legköltőibb mondata.</a:t>
            </a:r>
          </a:p>
          <a:p>
            <a:endParaRPr lang="hu-HU" sz="1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Azt javaslom, hogy ne döntsük el ezt a kérdést </a:t>
            </a: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még. </a:t>
            </a:r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Inkább egy időutazásra invitálnék most mindenkit.</a:t>
            </a:r>
          </a:p>
          <a:p>
            <a:endParaRPr lang="hu-HU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589240"/>
            <a:ext cx="8229600" cy="1008112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Immár több, mint két ezredéve a hatalmas Római Birodalom egy jelentéktelen kis tartományában, Galileában, </a:t>
            </a:r>
          </a:p>
        </p:txBody>
      </p:sp>
      <p:pic>
        <p:nvPicPr>
          <p:cNvPr id="4" name="Tartalom helye 3" descr="Római Bir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0"/>
            <a:ext cx="7080448" cy="53103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5445224"/>
            <a:ext cx="8712968" cy="1412776"/>
          </a:xfrm>
        </p:spPr>
        <p:txBody>
          <a:bodyPr>
            <a:normAutofit/>
          </a:bodyPr>
          <a:lstStyle/>
          <a:p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volt egy annyira jelentéktelen kis falu, amelyet még a </a:t>
            </a:r>
            <a:r>
              <a:rPr lang="hu-HU" sz="20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szomszédai</a:t>
            </a: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sem ismertek</a:t>
            </a: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.</a:t>
            </a:r>
          </a:p>
          <a:p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Amiről, aki már járt ott se biztos, hogy észrevette. </a:t>
            </a:r>
          </a:p>
          <a:p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Ezt a falucskát Názáretnek hívták </a:t>
            </a:r>
          </a:p>
        </p:txBody>
      </p:sp>
      <p:pic>
        <p:nvPicPr>
          <p:cNvPr id="5" name="Kép 4" descr="small vill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7068277" cy="5301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628800"/>
          </a:xfrm>
        </p:spPr>
        <p:txBody>
          <a:bodyPr>
            <a:normAutofit fontScale="92500" lnSpcReduction="20000"/>
          </a:bodyPr>
          <a:lstStyle/>
          <a:p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település szélén egy szegényes házikóban épp egy fiatal leányzó mondta buzgón szokásos imáit.</a:t>
            </a:r>
          </a:p>
          <a:p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Ekkor ajtónyitás nélkül, hangtalanul megjelent egy nem </a:t>
            </a:r>
            <a:r>
              <a:rPr lang="hu-HU" sz="20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evilágból</a:t>
            </a: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származó hírnök, s elcsodálkozott a leányzó szeplőtelen tisztaságán. Nektek úgy mondanám oly csodálatos szépségén, amelyhez hasonlót még a mennyek országában sem látott.</a:t>
            </a:r>
            <a:endParaRPr lang="hu-HU" sz="2000" dirty="0"/>
          </a:p>
        </p:txBody>
      </p:sp>
      <p:pic>
        <p:nvPicPr>
          <p:cNvPr id="4" name="Kép 3" descr="Nazareth-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88640"/>
            <a:ext cx="7038379" cy="4833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3898776" cy="5818658"/>
          </a:xfrm>
        </p:spPr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A váratlan vendég pedig nem akárki volt ám. </a:t>
            </a: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hu-HU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Gábriel, az arkangyalok egyike, a legnagyszerűbb költő, lantos és énekes a mennyei udvarban. Isten legkedvesebb hírnöke volt ő. Legfontosabb üzeneteit kivétel nélkül mindig csak rábízta a Világmindenség Teremtője</a:t>
            </a:r>
            <a:r>
              <a:rPr lang="hu-HU" sz="1800" dirty="0"/>
              <a:t>. </a:t>
            </a:r>
            <a:endParaRPr lang="hu-HU" sz="1800" dirty="0">
              <a:solidFill>
                <a:schemeClr val="bg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Tartalom helye 5" descr="Archangel_Gabriel_Outside_Jesus'_Tomb_after_Resurrecti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620688"/>
            <a:ext cx="4060098" cy="561662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5890666"/>
          </a:xfrm>
        </p:spPr>
        <p:txBody>
          <a:bodyPr>
            <a:normAutofit/>
          </a:bodyPr>
          <a:lstStyle/>
          <a:p>
            <a:pPr algn="l"/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A máskor egyébként nemes nyugalmat árasztó szónok, most mégis zavarban volt, s többször is végiggondolta, hogy miként is köszöntse a tökéletes ártatlanságú ifjú leányt. Végül hosszas töprengés után kimondta azt a néhány mondatot, amelynél emberi szavakkal szebbet azóta sem mondott senki: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6" name="Tartalom helye 5" descr="Screenshot_2020-03-24 The-Annunciation-of-Mary-Everything-You-Should-Know-About-This-Major-Feast-Icon png (WEBP kép, 735 × [...]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60106" y="615156"/>
            <a:ext cx="4010025" cy="52292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589240"/>
            <a:ext cx="8229600" cy="1268760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„Üdvözlégy Mária! Kegyelemmel teljes. Az Úr van Teveled.”</a:t>
            </a:r>
            <a:br>
              <a:rPr lang="hu-HU" sz="24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endParaRPr lang="hu-HU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Tartalom helye 3" descr="Annunciazione_del_signore_immagine_immaginette_mariane_2019-1-e15482397308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05401" y="764704"/>
            <a:ext cx="9249401" cy="374588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5818658"/>
          </a:xfrm>
        </p:spPr>
        <p:txBody>
          <a:bodyPr>
            <a:normAutofit/>
          </a:bodyPr>
          <a:lstStyle/>
          <a:p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Őt zavarba ejtette ez a beszéd, és elgondolkodott, hogy miféle köszöntés ez. </a:t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Az angyal pedig folytatta: »Ne félj, Mária! Kegyelmet találtál Istennél. Íme, méhedben fogansz és fiút szülsz, és Jézusnak fogod nevezni. Nagy lesz ő, a Magasságbeli Fiának fogják hívni; az Úr Isten neki adja atyjának, Dávidnak trónját, és uralkodni fog Jákob házában mindörökké, és királyságának nem lesz vége«.</a:t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	Mária erre így szólt az angyalhoz: »Miképpen lesz ez, hiszen férfit nem ismerek?« </a:t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endParaRPr lang="hu-HU" sz="1800" dirty="0" smtClean="0">
              <a:solidFill>
                <a:schemeClr val="bg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Tartalom helye 3" descr="El Greco Anunciati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44008" y="476672"/>
            <a:ext cx="4231235" cy="5783009"/>
          </a:xfr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5229200"/>
            <a:ext cx="8075240" cy="1628800"/>
          </a:xfrm>
        </p:spPr>
        <p:txBody>
          <a:bodyPr>
            <a:normAutofit fontScale="90000"/>
          </a:bodyPr>
          <a:lstStyle/>
          <a:p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Az angyal ezt felelte neki: »A Szentlélek száll rád, és a Magasságbeli ereje megárnyékoz téged; s ezért a Szentet, aki tőled születik, Isten Fiának fogják hívni. Íme, Erzsébet, a te rokonod is fiat fogant öregségében, és már a hatodik hónapban van, ő, akit magtalannak hívtak, mert Istennek semmi sem lehetetlen«. </a:t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Mária erre így szólt: »Íme, az Úr szolgálóleánya, legyen nekem a te igéd szerint.« (</a:t>
            </a:r>
            <a:r>
              <a:rPr lang="hu-HU" sz="1800" dirty="0" err="1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Lk</a:t>
            </a:r>
            <a: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 2,28-38)</a:t>
            </a:r>
            <a:br>
              <a:rPr lang="hu-HU" sz="18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endParaRPr lang="hu-HU" sz="1800" dirty="0">
              <a:solidFill>
                <a:schemeClr val="bg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Tartalom helye 3" descr="annunciazione-maria-e15484517154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0"/>
            <a:ext cx="6131024" cy="51738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922114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görög atyák ebben a pillanatban az isteni Örömhírnek, az egyetlen evangéliumnak a vételét látták. A latin szentatyák az isteni küldött érkezéséről nevezték el. </a:t>
            </a:r>
          </a:p>
          <a:p>
            <a:pPr>
              <a:buNone/>
            </a:pPr>
            <a:endParaRPr lang="hu-HU" sz="21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mi egyszerű magyar néplelkünk pedig Gyümölcsoltó boldogasszonynak hívja a méhében fogant Szüzet. Ugyanakkor nincs okunk a szégyenkezésre, hisz ez az egyszerűnek tűnő népies szókép csodálatos szimbolikát rejt magában: </a:t>
            </a:r>
          </a:p>
          <a:p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Bár az ember bűnbeesése után Isten volt a sértett fél, ő mégsem a megtorlást, hanem a megmentést keresve beoltotta magát az emberiség fájába, azért, hogy Márián keresztül, istenivé nemesítsen bennünket.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Ez az esemény azóta az emberi történelem valamennyi géniuszát megihlette.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996952"/>
            <a:ext cx="2818656" cy="3129211"/>
          </a:xfrm>
        </p:spPr>
        <p:txBody>
          <a:bodyPr numCol="1">
            <a:normAutofit/>
          </a:bodyPr>
          <a:lstStyle/>
          <a:p>
            <a:pPr>
              <a:buNone/>
            </a:pPr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Láthatjuk azóta</a:t>
            </a:r>
          </a:p>
          <a:p>
            <a:pPr>
              <a:buNone/>
            </a:pPr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bizánci mozaikokon,</a:t>
            </a:r>
          </a:p>
          <a:p>
            <a:endParaRPr lang="hu-HU" sz="21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Kép 3" descr="byzantine mosa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1397851"/>
            <a:ext cx="5609443" cy="502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2924944"/>
            <a:ext cx="2376264" cy="32012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kopt kódexekben</a:t>
            </a:r>
          </a:p>
        </p:txBody>
      </p:sp>
      <p:pic>
        <p:nvPicPr>
          <p:cNvPr id="5" name="Kép 4" descr="coptic annunciation kivágot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67957" y="764704"/>
            <a:ext cx="4758188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2924944"/>
            <a:ext cx="1944216" cy="30858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orosz és </a:t>
            </a:r>
          </a:p>
          <a:p>
            <a:pPr>
              <a:buNone/>
            </a:pPr>
            <a:r>
              <a:rPr lang="hu-HU" sz="21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görög ikonokon</a:t>
            </a:r>
          </a:p>
        </p:txBody>
      </p:sp>
      <p:pic>
        <p:nvPicPr>
          <p:cNvPr id="4" name="Kép 3" descr="annunciation-hand-painted-byzantine-icon-89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60648"/>
            <a:ext cx="4608512" cy="6330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2936"/>
            <a:ext cx="2098576" cy="3273227"/>
          </a:xfrm>
        </p:spPr>
        <p:txBody>
          <a:bodyPr>
            <a:normAutofit/>
          </a:bodyPr>
          <a:lstStyle/>
          <a:p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gótikus oltárokon. </a:t>
            </a:r>
            <a:endParaRPr lang="hu-HU" sz="20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Kép 3" descr="1576847910908083-02-simone-martini goth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3403" y="908720"/>
            <a:ext cx="6150597" cy="5273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Megpróbálta láthatóvá tenni az elképzelhetetlent </a:t>
            </a:r>
            <a:endParaRPr lang="hu-HU" sz="2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hu-HU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Leonardo</a:t>
            </a:r>
            <a:endParaRPr lang="hu-HU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Kép 3" descr="1280px-Annunciation_(Leonardo)_(cropped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96603"/>
            <a:ext cx="9144000" cy="4064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949280"/>
            <a:ext cx="8229600" cy="908720"/>
          </a:xfrm>
        </p:spPr>
        <p:txBody>
          <a:bodyPr>
            <a:normAutofit/>
          </a:bodyPr>
          <a:lstStyle/>
          <a:p>
            <a:pPr algn="ctr"/>
            <a:r>
              <a:rPr lang="hu-HU" sz="24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Fra</a:t>
            </a:r>
            <a:r>
              <a:rPr lang="hu-HU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hu-HU" sz="24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Angelico</a:t>
            </a:r>
            <a:r>
              <a:rPr lang="hu-HU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endParaRPr lang="hu-HU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Kép 3" descr="Annunciation-Fra-Angelico-Florence-Museum-of-S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88640"/>
            <a:ext cx="7848872" cy="5695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661248"/>
            <a:ext cx="6275040" cy="1196752"/>
          </a:xfrm>
        </p:spPr>
        <p:txBody>
          <a:bodyPr>
            <a:normAutofit/>
          </a:bodyPr>
          <a:lstStyle/>
          <a:p>
            <a:pPr algn="ctr"/>
            <a:r>
              <a:rPr lang="hu-HU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El Greco</a:t>
            </a:r>
            <a:endParaRPr lang="hu-HU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Kép 3" descr="_El_Greco_-_The_Annunciation_-_Google_Art_Pro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980728"/>
            <a:ext cx="2842105" cy="4045263"/>
          </a:xfrm>
          <a:prstGeom prst="rect">
            <a:avLst/>
          </a:prstGeom>
        </p:spPr>
      </p:pic>
      <p:pic>
        <p:nvPicPr>
          <p:cNvPr id="5" name="Kép 4" descr="341px-El_Greco_(Doménikos_Theotokópoulos)_-_The_Annunciation_-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04664"/>
            <a:ext cx="3230526" cy="5674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 a pillanat nagyszerűségének méltó emléket szándékozott emelni kőből:</a:t>
            </a:r>
            <a:endParaRPr lang="hu-HU" sz="2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71800" y="1916832"/>
            <a:ext cx="1872208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az Angyali Üdvözlet bazilikáját</a:t>
            </a:r>
            <a:endParaRPr lang="hu-HU" sz="2000" dirty="0"/>
          </a:p>
        </p:txBody>
      </p:sp>
      <p:pic>
        <p:nvPicPr>
          <p:cNvPr id="5" name="Kép 4" descr="250px-Basilica_of_the_Annunciation es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556792"/>
            <a:ext cx="3319016" cy="4978524"/>
          </a:xfrm>
          <a:prstGeom prst="rect">
            <a:avLst/>
          </a:prstGeom>
        </p:spPr>
      </p:pic>
      <p:pic>
        <p:nvPicPr>
          <p:cNvPr id="6" name="Kép 5" descr="nazaret basil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429000"/>
            <a:ext cx="4752922" cy="3162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 végül egy utolsó gondolatsor:</a:t>
            </a:r>
          </a:p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Hogy miért március 25-én ünnepli az Anyaszentegyház az Örömhírvétel ünnepét? </a:t>
            </a:r>
          </a:p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válasz elsőre talán elégtelennek hangozhat: </a:t>
            </a:r>
          </a:p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fogantatás, kilenc hónappal megelőzi a december 25-én, karácsonykor ünnepelt születését a kisded Jézusnak. </a:t>
            </a:r>
          </a:p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magyarázat: December 25. a téli napforduló ideje. A csillagászati év egyik jeles napja, amikor is „legyőzetik a sötétség”, s ismét növekedni kezd a nappalok hosszával a világosság. </a:t>
            </a:r>
          </a:p>
          <a:p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 mivel Gábriel köszöntéséből az is kitudódott, hogy Mária előtt pont hat hónappal fogant Szent Erzsébet, a későbbi Keresztelő Szent János anyja, így az előhírnök születését az év másik felén június 24-én Szent Iván napján ünnepeljük, a tavaszi- (március 25), illetve az őszi napéjegyenlőség (szeptember 24) alkalmával pedig Jézus és a Keresztelő fogantatásának ünnepeit.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2458616" cy="4525963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hitetlen erre azt mondja: véletlen. A hívő viszont azt látja, hogy az egész teremtett világ is a </a:t>
            </a:r>
            <a:r>
              <a:rPr lang="hu-HU" sz="2000" i="1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kozmosz liturgiájaként </a:t>
            </a: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ünnepli az Üdvözítőt és előhírnökét .</a:t>
            </a:r>
          </a:p>
          <a:p>
            <a:pPr marL="0" indent="0">
              <a:buNone/>
            </a:pPr>
            <a:endParaRPr lang="hu-HU" sz="20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(</a:t>
            </a:r>
            <a:r>
              <a:rPr lang="hu-HU" sz="2000" i="1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 még a magzati élet és az édesanyaság szentségét is</a:t>
            </a:r>
            <a:r>
              <a:rPr lang="hu-HU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)</a:t>
            </a:r>
          </a:p>
          <a:p>
            <a:endParaRPr lang="hu-HU" dirty="0"/>
          </a:p>
        </p:txBody>
      </p:sp>
      <p:pic>
        <p:nvPicPr>
          <p:cNvPr id="4" name="Kép 3" descr="evszakok_valtoza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1628800"/>
            <a:ext cx="5524500" cy="392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 ha belegondolunk, hogy most végre az esztendőnek a fényesebbik felébe lépünk, akkor csupán ez </a:t>
            </a:r>
            <a:r>
              <a:rPr lang="hu-HU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 tény az </a:t>
            </a:r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elkövetkező  hat hónap mind a 183 napjára okot adhat </a:t>
            </a:r>
            <a:r>
              <a:rPr lang="hu-HU" i="1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mindannyiunknak</a:t>
            </a:r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talán nem is olyan csekély örömre.</a:t>
            </a:r>
          </a:p>
          <a:p>
            <a:pPr algn="ctr"/>
            <a:endParaRPr lang="hu-HU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r>
              <a:rPr lang="hu-H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Ámen.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1. séma">
      <a:dk1>
        <a:sysClr val="windowText" lastClr="000000"/>
      </a:dk1>
      <a:lt1>
        <a:srgbClr val="8DB3E2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gyéni 1. séma">
    <a:dk1>
      <a:sysClr val="windowText" lastClr="000000"/>
    </a:dk1>
    <a:lt1>
      <a:srgbClr val="8DB3E2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706</Words>
  <Application>Microsoft Office PowerPoint</Application>
  <PresentationFormat>Diavetítés a képernyőre (4:3 oldalarány)</PresentationFormat>
  <Paragraphs>48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Office-téma</vt:lpstr>
      <vt:lpstr>Március 25</vt:lpstr>
      <vt:lpstr>2. dia</vt:lpstr>
      <vt:lpstr>Immár több, mint két ezredéve a hatalmas Római Birodalom egy jelentéktelen kis tartományában, Galileában, </vt:lpstr>
      <vt:lpstr>4. dia</vt:lpstr>
      <vt:lpstr>5. dia</vt:lpstr>
      <vt:lpstr>A váratlan vendég pedig nem akárki volt ám.   Gábriel, az arkangyalok egyike, a legnagyszerűbb költő, lantos és énekes a mennyei udvarban. Isten legkedvesebb hírnöke volt ő. Legfontosabb üzeneteit kivétel nélkül mindig csak rábízta a Világmindenség Teremtője. </vt:lpstr>
      <vt:lpstr>A máskor egyébként nemes nyugalmat árasztó szónok, most mégis zavarban volt, s többször is végiggondolta, hogy miként is köszöntse a tökéletes ártatlanságú ifjú leányt. Végül hosszas töprengés után kimondta azt a néhány mondatot, amelynél emberi szavakkal szebbet azóta sem mondott senki: </vt:lpstr>
      <vt:lpstr>„Üdvözlégy Mária! Kegyelemmel teljes. Az Úr van Teveled.” </vt:lpstr>
      <vt:lpstr>Őt zavarba ejtette ez a beszéd, és elgondolkodott, hogy miféle köszöntés ez.  Az angyal pedig folytatta: »Ne félj, Mária! Kegyelmet találtál Istennél. Íme, méhedben fogansz és fiút szülsz, és Jézusnak fogod nevezni. Nagy lesz ő, a Magasságbeli Fiának fogják hívni; az Úr Isten neki adja atyjának, Dávidnak trónját, és uralkodni fog Jákob házában mindörökké, és királyságának nem lesz vége«.  Mária erre így szólt az angyalhoz: »Miképpen lesz ez, hiszen férfit nem ismerek?«  </vt:lpstr>
      <vt:lpstr>Az angyal ezt felelte neki: »A Szentlélek száll rád, és a Magasságbeli ereje megárnyékoz téged; s ezért a Szentet, aki tőled születik, Isten Fiának fogják hívni. Íme, Erzsébet, a te rokonod is fiat fogant öregségében, és már a hatodik hónapban van, ő, akit magtalannak hívtak, mert Istennek semmi sem lehetetlen«.  Mária erre így szólt: »Íme, az Úr szolgálóleánya, legyen nekem a te igéd szerint.« (Lk 2,28-38) </vt:lpstr>
      <vt:lpstr>11. dia</vt:lpstr>
      <vt:lpstr>Ez az esemény azóta az emberi történelem valamennyi géniuszát megihlette. </vt:lpstr>
      <vt:lpstr>13. dia</vt:lpstr>
      <vt:lpstr>14. dia</vt:lpstr>
      <vt:lpstr>15. dia</vt:lpstr>
      <vt:lpstr>Megpróbálta láthatóvá tenni az elképzelhetetlent </vt:lpstr>
      <vt:lpstr>17. dia</vt:lpstr>
      <vt:lpstr>18. dia</vt:lpstr>
      <vt:lpstr>S a pillanat nagyszerűségének méltó emléket szándékozott emelni kőből:</vt:lpstr>
      <vt:lpstr>20. dia</vt:lpstr>
      <vt:lpstr>21. dia</vt:lpstr>
      <vt:lpstr>22.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Március 25</dc:title>
  <dc:creator>Csapókert Gör- Kat</dc:creator>
  <cp:lastModifiedBy>Csapókert Gör- Kat</cp:lastModifiedBy>
  <cp:revision>14</cp:revision>
  <dcterms:created xsi:type="dcterms:W3CDTF">2020-03-24T14:59:00Z</dcterms:created>
  <dcterms:modified xsi:type="dcterms:W3CDTF">2020-03-25T13:25:36Z</dcterms:modified>
</cp:coreProperties>
</file>