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93" r:id="rId2"/>
    <p:sldId id="395" r:id="rId3"/>
    <p:sldId id="394" r:id="rId4"/>
    <p:sldId id="319" r:id="rId5"/>
    <p:sldId id="320" r:id="rId6"/>
    <p:sldId id="321" r:id="rId7"/>
    <p:sldId id="322" r:id="rId8"/>
    <p:sldId id="398" r:id="rId9"/>
    <p:sldId id="397" r:id="rId10"/>
    <p:sldId id="323" r:id="rId11"/>
    <p:sldId id="328" r:id="rId12"/>
    <p:sldId id="326" r:id="rId13"/>
    <p:sldId id="327" r:id="rId14"/>
    <p:sldId id="329" r:id="rId15"/>
    <p:sldId id="369" r:id="rId16"/>
    <p:sldId id="382" r:id="rId17"/>
    <p:sldId id="392" r:id="rId18"/>
    <p:sldId id="330" r:id="rId19"/>
    <p:sldId id="331" r:id="rId20"/>
    <p:sldId id="332" r:id="rId21"/>
    <p:sldId id="333" r:id="rId22"/>
    <p:sldId id="334" r:id="rId23"/>
    <p:sldId id="402" r:id="rId24"/>
    <p:sldId id="335" r:id="rId25"/>
    <p:sldId id="336" r:id="rId26"/>
    <p:sldId id="383" r:id="rId27"/>
    <p:sldId id="399" r:id="rId28"/>
    <p:sldId id="381" r:id="rId29"/>
    <p:sldId id="400" r:id="rId30"/>
    <p:sldId id="385" r:id="rId31"/>
    <p:sldId id="391" r:id="rId32"/>
    <p:sldId id="387" r:id="rId33"/>
    <p:sldId id="386" r:id="rId34"/>
    <p:sldId id="388" r:id="rId35"/>
    <p:sldId id="390" r:id="rId36"/>
    <p:sldId id="389" r:id="rId37"/>
    <p:sldId id="401" r:id="rId38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YgynlY/VAh9PuY8sJLEXyQ==" hashData="4JXG6/RWa6NVCAW/w9GxjG2X6+E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7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70195-3ED7-4409-A948-EEDEADE272B7}" type="datetimeFigureOut">
              <a:rPr lang="hu-HU" smtClean="0"/>
              <a:pPr/>
              <a:t>2020.05.08.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85FE-751C-4BEB-BE62-ADF5A8FC1D4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70195-3ED7-4409-A948-EEDEADE272B7}" type="datetimeFigureOut">
              <a:rPr lang="hu-HU" smtClean="0"/>
              <a:pPr/>
              <a:t>2020.05.08.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85FE-751C-4BEB-BE62-ADF5A8FC1D4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70195-3ED7-4409-A948-EEDEADE272B7}" type="datetimeFigureOut">
              <a:rPr lang="hu-HU" smtClean="0"/>
              <a:pPr/>
              <a:t>2020.05.08.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85FE-751C-4BEB-BE62-ADF5A8FC1D4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70195-3ED7-4409-A948-EEDEADE272B7}" type="datetimeFigureOut">
              <a:rPr lang="hu-HU" smtClean="0"/>
              <a:pPr/>
              <a:t>2020.05.08.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85FE-751C-4BEB-BE62-ADF5A8FC1D4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70195-3ED7-4409-A948-EEDEADE272B7}" type="datetimeFigureOut">
              <a:rPr lang="hu-HU" smtClean="0"/>
              <a:pPr/>
              <a:t>2020.05.08.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85FE-751C-4BEB-BE62-ADF5A8FC1D4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70195-3ED7-4409-A948-EEDEADE272B7}" type="datetimeFigureOut">
              <a:rPr lang="hu-HU" smtClean="0"/>
              <a:pPr/>
              <a:t>2020.05.08.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85FE-751C-4BEB-BE62-ADF5A8FC1D4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70195-3ED7-4409-A948-EEDEADE272B7}" type="datetimeFigureOut">
              <a:rPr lang="hu-HU" smtClean="0"/>
              <a:pPr/>
              <a:t>2020.05.08.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85FE-751C-4BEB-BE62-ADF5A8FC1D4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70195-3ED7-4409-A948-EEDEADE272B7}" type="datetimeFigureOut">
              <a:rPr lang="hu-HU" smtClean="0"/>
              <a:pPr/>
              <a:t>2020.05.08.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85FE-751C-4BEB-BE62-ADF5A8FC1D4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70195-3ED7-4409-A948-EEDEADE272B7}" type="datetimeFigureOut">
              <a:rPr lang="hu-HU" smtClean="0"/>
              <a:pPr/>
              <a:t>2020.05.08.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85FE-751C-4BEB-BE62-ADF5A8FC1D4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70195-3ED7-4409-A948-EEDEADE272B7}" type="datetimeFigureOut">
              <a:rPr lang="hu-HU" smtClean="0"/>
              <a:pPr/>
              <a:t>2020.05.08.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85FE-751C-4BEB-BE62-ADF5A8FC1D4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70195-3ED7-4409-A948-EEDEADE272B7}" type="datetimeFigureOut">
              <a:rPr lang="hu-HU" smtClean="0"/>
              <a:pPr/>
              <a:t>2020.05.08.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85FE-751C-4BEB-BE62-ADF5A8FC1D4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70195-3ED7-4409-A948-EEDEADE272B7}" type="datetimeFigureOut">
              <a:rPr lang="hu-HU" smtClean="0"/>
              <a:pPr/>
              <a:t>2020.05.08.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B85FE-751C-4BEB-BE62-ADF5A8FC1D4D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hu-HU" dirty="0" smtClean="0">
                <a:solidFill>
                  <a:schemeClr val="bg1"/>
                </a:solidFill>
              </a:rPr>
              <a:t>A kortársai által csak „názáreti rabbiként” ismert Jézus Krisztus alakja teljesen egyedülálló. Az egyetemes emberi történelemben, de még a vallástörténelemben sincs senki más, aki erőszakos halála és eltemettetése után harmadik napra feltámadt. </a:t>
            </a:r>
          </a:p>
          <a:p>
            <a:r>
              <a:rPr lang="hu-HU" dirty="0" smtClean="0">
                <a:solidFill>
                  <a:schemeClr val="bg1"/>
                </a:solidFill>
              </a:rPr>
              <a:t>Feltámadása nem valami kómából, vagy </a:t>
            </a:r>
            <a:r>
              <a:rPr lang="hu-HU" dirty="0" err="1" smtClean="0">
                <a:solidFill>
                  <a:schemeClr val="bg1"/>
                </a:solidFill>
              </a:rPr>
              <a:t>tetszhalotti</a:t>
            </a:r>
            <a:r>
              <a:rPr lang="hu-HU" dirty="0" smtClean="0">
                <a:solidFill>
                  <a:schemeClr val="bg1"/>
                </a:solidFill>
              </a:rPr>
              <a:t> állapotból való ébredésre hasonlított, hanem az új, igazi, tökéletes, örök </a:t>
            </a:r>
            <a:r>
              <a:rPr lang="hu-HU" dirty="0" err="1" smtClean="0">
                <a:solidFill>
                  <a:schemeClr val="bg1"/>
                </a:solidFill>
              </a:rPr>
              <a:t>ÉLET-be</a:t>
            </a:r>
            <a:r>
              <a:rPr lang="hu-HU" dirty="0" smtClean="0">
                <a:solidFill>
                  <a:schemeClr val="bg1"/>
                </a:solidFill>
              </a:rPr>
              <a:t> ment át, és könyörületből mutatta meg önmagát 40 napig, a mennybemenetelig tanítványainak. </a:t>
            </a:r>
          </a:p>
          <a:p>
            <a:r>
              <a:rPr lang="hu-HU" dirty="0" smtClean="0">
                <a:solidFill>
                  <a:schemeClr val="bg1"/>
                </a:solidFill>
              </a:rPr>
              <a:t>A FELTÁMADÁS az egész evilági emberi létezést, de minden egyes emberi személy életét külön-külön új perspektívába helyezi. </a:t>
            </a:r>
          </a:p>
          <a:p>
            <a:r>
              <a:rPr lang="hu-HU" dirty="0" smtClean="0">
                <a:solidFill>
                  <a:schemeClr val="bg1"/>
                </a:solidFill>
              </a:rPr>
              <a:t>Érthető tehát, hogy a benne hívők Krisztus életének, de különösen kereszthalálának és feltámadásának minden tárgyi emlékére a legnagyobb kincsként tekintenek, míg a „benne nem hívők” számára végső soron </a:t>
            </a:r>
            <a:r>
              <a:rPr lang="hu-HU" i="1" dirty="0" smtClean="0">
                <a:solidFill>
                  <a:schemeClr val="bg1"/>
                </a:solidFill>
              </a:rPr>
              <a:t>botránykő</a:t>
            </a:r>
            <a:r>
              <a:rPr lang="hu-HU" dirty="0" smtClean="0">
                <a:solidFill>
                  <a:schemeClr val="bg1"/>
                </a:solidFill>
              </a:rPr>
              <a:t>, amit a feledés homályába kell taszítani, fizikailag el kell pusztítani, erkölcsi hitelét le kell rontani, vagy végső soron tudománytalan babonának kell bélyegezni. </a:t>
            </a:r>
          </a:p>
          <a:p>
            <a:endParaRPr lang="hu-H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000" dirty="0" smtClean="0">
                <a:solidFill>
                  <a:schemeClr val="bg1"/>
                </a:solidFill>
              </a:rPr>
              <a:t>Jeruzsálem legismertebb látképe a templomhegyen álló Sziklamecset aranykupolájával</a:t>
            </a:r>
            <a:endParaRPr lang="hu-HU" sz="2000" dirty="0">
              <a:solidFill>
                <a:schemeClr val="bg1"/>
              </a:solidFill>
            </a:endParaRPr>
          </a:p>
        </p:txBody>
      </p:sp>
      <p:pic>
        <p:nvPicPr>
          <p:cNvPr id="4" name="Tartalom helye 3" descr="41682464_4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0823" y="1600200"/>
            <a:ext cx="8042354" cy="4525963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>
            <a:normAutofit/>
          </a:bodyPr>
          <a:lstStyle/>
          <a:p>
            <a:r>
              <a:rPr lang="hu-HU" sz="2000" dirty="0" smtClean="0">
                <a:solidFill>
                  <a:schemeClr val="bg1"/>
                </a:solidFill>
              </a:rPr>
              <a:t>Vagy az ugyancsak jól ismert Siratófallal</a:t>
            </a:r>
            <a:endParaRPr lang="hu-HU" sz="2000" dirty="0">
              <a:solidFill>
                <a:schemeClr val="bg1"/>
              </a:solidFill>
            </a:endParaRPr>
          </a:p>
        </p:txBody>
      </p:sp>
      <p:pic>
        <p:nvPicPr>
          <p:cNvPr id="4" name="Tartalom helye 3" descr="jeruzsale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124744"/>
            <a:ext cx="7289225" cy="5473096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5301208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hu-HU" sz="1800" dirty="0" smtClean="0">
                <a:solidFill>
                  <a:schemeClr val="bg1"/>
                </a:solidFill>
              </a:rPr>
              <a:t>egy kivételes fotó a Görög Katolikus </a:t>
            </a:r>
            <a:r>
              <a:rPr lang="hu-HU" sz="1800" dirty="0" err="1" smtClean="0">
                <a:solidFill>
                  <a:schemeClr val="bg1"/>
                </a:solidFill>
              </a:rPr>
              <a:t>Patriarkátus</a:t>
            </a:r>
            <a:r>
              <a:rPr lang="hu-HU" sz="1800" dirty="0" smtClean="0">
                <a:solidFill>
                  <a:schemeClr val="bg1"/>
                </a:solidFill>
              </a:rPr>
              <a:t> tetőteraszáról </a:t>
            </a:r>
            <a:br>
              <a:rPr lang="hu-HU" sz="1800" dirty="0" smtClean="0">
                <a:solidFill>
                  <a:schemeClr val="bg1"/>
                </a:solidFill>
              </a:rPr>
            </a:br>
            <a:r>
              <a:rPr lang="hu-HU" sz="1800" dirty="0" smtClean="0">
                <a:solidFill>
                  <a:schemeClr val="bg1"/>
                </a:solidFill>
              </a:rPr>
              <a:t/>
            </a:r>
            <a:br>
              <a:rPr lang="hu-HU" sz="1800" dirty="0" smtClean="0">
                <a:solidFill>
                  <a:schemeClr val="bg1"/>
                </a:solidFill>
              </a:rPr>
            </a:br>
            <a:r>
              <a:rPr lang="hu-HU" sz="2800" dirty="0" smtClean="0">
                <a:solidFill>
                  <a:schemeClr val="bg1"/>
                </a:solidFill>
              </a:rPr>
              <a:t>balra a Szentsír bazilika kettőskupolája, jobbra a Sziklamecset</a:t>
            </a:r>
            <a:endParaRPr lang="hu-HU" sz="2800" dirty="0">
              <a:solidFill>
                <a:schemeClr val="bg1"/>
              </a:solidFill>
            </a:endParaRPr>
          </a:p>
        </p:txBody>
      </p:sp>
      <p:pic>
        <p:nvPicPr>
          <p:cNvPr id="4" name="Tartalom helye 3" descr="IMG_20191001_0920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40040" y="0"/>
            <a:ext cx="9184040" cy="5157192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148064" y="274638"/>
            <a:ext cx="3995936" cy="1143000"/>
          </a:xfrm>
        </p:spPr>
        <p:txBody>
          <a:bodyPr>
            <a:normAutofit/>
          </a:bodyPr>
          <a:lstStyle/>
          <a:p>
            <a:r>
              <a:rPr lang="hu-HU" sz="2400" dirty="0" smtClean="0">
                <a:solidFill>
                  <a:schemeClr val="bg1"/>
                </a:solidFill>
              </a:rPr>
              <a:t>a keresztény negyedben</a:t>
            </a:r>
            <a:endParaRPr lang="hu-HU" sz="2400" dirty="0">
              <a:solidFill>
                <a:schemeClr val="bg1"/>
              </a:solidFill>
            </a:endParaRPr>
          </a:p>
        </p:txBody>
      </p:sp>
      <p:pic>
        <p:nvPicPr>
          <p:cNvPr id="4" name="Tartalom helye 3" descr="DSCN329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8488"/>
            <a:ext cx="5129634" cy="6839512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DSCN329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79712" y="18489"/>
            <a:ext cx="5129633" cy="6839511"/>
          </a:xfr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5661248"/>
            <a:ext cx="8280920" cy="1196752"/>
          </a:xfrm>
        </p:spPr>
        <p:txBody>
          <a:bodyPr>
            <a:normAutofit/>
          </a:bodyPr>
          <a:lstStyle/>
          <a:p>
            <a:r>
              <a:rPr lang="hu-HU" sz="2400" b="1" dirty="0" smtClean="0">
                <a:solidFill>
                  <a:srgbClr val="C00000"/>
                </a:solidFill>
              </a:rPr>
              <a:t>útban a Szent Sír bazilika, </a:t>
            </a:r>
            <a:br>
              <a:rPr lang="hu-HU" sz="2400" b="1" dirty="0" smtClean="0">
                <a:solidFill>
                  <a:srgbClr val="C00000"/>
                </a:solidFill>
              </a:rPr>
            </a:br>
            <a:r>
              <a:rPr lang="hu-HU" sz="2400" b="1" dirty="0" smtClean="0">
                <a:solidFill>
                  <a:srgbClr val="C00000"/>
                </a:solidFill>
              </a:rPr>
              <a:t>avagy ahogy a görögök hívják</a:t>
            </a:r>
            <a:br>
              <a:rPr lang="hu-HU" sz="2400" b="1" dirty="0" smtClean="0">
                <a:solidFill>
                  <a:srgbClr val="C00000"/>
                </a:solidFill>
              </a:rPr>
            </a:br>
            <a:r>
              <a:rPr lang="hu-HU" sz="2400" b="1" dirty="0" smtClean="0">
                <a:solidFill>
                  <a:srgbClr val="C00000"/>
                </a:solidFill>
              </a:rPr>
              <a:t> az </a:t>
            </a:r>
            <a:r>
              <a:rPr lang="hu-HU" sz="2400" b="1" dirty="0" err="1" smtClean="0">
                <a:solidFill>
                  <a:srgbClr val="C00000"/>
                </a:solidFill>
              </a:rPr>
              <a:t>Anasztazisz</a:t>
            </a:r>
            <a:r>
              <a:rPr lang="hu-HU" sz="2400" b="1" dirty="0" smtClean="0">
                <a:solidFill>
                  <a:srgbClr val="C00000"/>
                </a:solidFill>
              </a:rPr>
              <a:t> (Feltámadás temploma) felé</a:t>
            </a:r>
            <a:endParaRPr lang="hu-H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274638"/>
            <a:ext cx="3635896" cy="1143000"/>
          </a:xfrm>
        </p:spPr>
        <p:txBody>
          <a:bodyPr>
            <a:normAutofit/>
          </a:bodyPr>
          <a:lstStyle/>
          <a:p>
            <a:r>
              <a:rPr lang="hu-HU" sz="2800" dirty="0" smtClean="0">
                <a:solidFill>
                  <a:schemeClr val="bg1"/>
                </a:solidFill>
              </a:rPr>
              <a:t>a Szentsír bazilika puritán bejárata</a:t>
            </a:r>
            <a:endParaRPr lang="hu-HU" sz="2800" dirty="0">
              <a:solidFill>
                <a:schemeClr val="bg1"/>
              </a:solidFill>
            </a:endParaRPr>
          </a:p>
        </p:txBody>
      </p:sp>
      <p:pic>
        <p:nvPicPr>
          <p:cNvPr id="4" name="Tartalom helye 3" descr="DSCN329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07904" y="41242"/>
            <a:ext cx="5112568" cy="6816758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>   </a:t>
            </a:r>
            <a:r>
              <a:rPr lang="hu-HU" dirty="0" smtClean="0">
                <a:solidFill>
                  <a:schemeClr val="bg1"/>
                </a:solidFill>
              </a:rPr>
              <a:t>FIGYELMEZTETÉS a belépés előtt:</a:t>
            </a:r>
          </a:p>
          <a:p>
            <a:endParaRPr lang="hu-HU" dirty="0" smtClean="0">
              <a:solidFill>
                <a:schemeClr val="bg1"/>
              </a:solidFill>
            </a:endParaRPr>
          </a:p>
          <a:p>
            <a:endParaRPr lang="hu-HU" dirty="0" smtClean="0">
              <a:solidFill>
                <a:schemeClr val="bg1"/>
              </a:solidFill>
            </a:endParaRPr>
          </a:p>
          <a:p>
            <a:pPr indent="17463">
              <a:buNone/>
            </a:pPr>
            <a:r>
              <a:rPr lang="hu-HU" dirty="0" smtClean="0">
                <a:solidFill>
                  <a:schemeClr val="bg1"/>
                </a:solidFill>
              </a:rPr>
              <a:t>A következő 5-6 órában az ember csak azt fogja tudni bizonnyal, hogy merre van felfelé és lefelé.</a:t>
            </a:r>
            <a:endParaRPr lang="hu-H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stone_of_uncti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843316"/>
          </a:xfr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5877272"/>
            <a:ext cx="8229600" cy="980728"/>
          </a:xfrm>
        </p:spPr>
        <p:txBody>
          <a:bodyPr>
            <a:normAutofit/>
          </a:bodyPr>
          <a:lstStyle/>
          <a:p>
            <a:r>
              <a:rPr lang="hu-HU" sz="2000" dirty="0" smtClean="0">
                <a:solidFill>
                  <a:schemeClr val="bg1"/>
                </a:solidFill>
              </a:rPr>
              <a:t>A kőlap, amelyen az Úr testét balzsamozták, </a:t>
            </a:r>
            <a:br>
              <a:rPr lang="hu-HU" sz="2000" dirty="0" smtClean="0">
                <a:solidFill>
                  <a:schemeClr val="bg1"/>
                </a:solidFill>
              </a:rPr>
            </a:br>
            <a:r>
              <a:rPr lang="hu-HU" sz="2000" dirty="0" smtClean="0">
                <a:solidFill>
                  <a:schemeClr val="bg1"/>
                </a:solidFill>
              </a:rPr>
              <a:t>mindjárt az </a:t>
            </a:r>
            <a:r>
              <a:rPr lang="hu-HU" sz="2000" dirty="0" err="1" smtClean="0">
                <a:solidFill>
                  <a:schemeClr val="bg1"/>
                </a:solidFill>
              </a:rPr>
              <a:t>Atriumban</a:t>
            </a:r>
            <a:endParaRPr lang="hu-H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DSCN33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95936" y="1628800"/>
            <a:ext cx="5148064" cy="2520280"/>
          </a:xfrm>
        </p:spPr>
        <p:txBody>
          <a:bodyPr>
            <a:normAutofit/>
          </a:bodyPr>
          <a:lstStyle/>
          <a:p>
            <a:r>
              <a:rPr lang="hu-HU" sz="2400" dirty="0" smtClean="0">
                <a:solidFill>
                  <a:schemeClr val="bg1"/>
                </a:solidFill>
              </a:rPr>
              <a:t>a balzsamozás mozaikábrázolása</a:t>
            </a:r>
            <a:endParaRPr lang="hu-H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israel-jeruasalem-church-of-the-holy-sepulchre-interior-detail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26476"/>
          </a:xfr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530624" cy="778098"/>
          </a:xfrm>
        </p:spPr>
        <p:txBody>
          <a:bodyPr>
            <a:normAutofit/>
          </a:bodyPr>
          <a:lstStyle/>
          <a:p>
            <a:r>
              <a:rPr lang="hu-HU" sz="2400" dirty="0" smtClean="0">
                <a:solidFill>
                  <a:schemeClr val="bg1"/>
                </a:solidFill>
              </a:rPr>
              <a:t>egy apró részlet</a:t>
            </a:r>
            <a:endParaRPr lang="hu-H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5733256"/>
            <a:ext cx="8229600" cy="1124744"/>
          </a:xfrm>
        </p:spPr>
        <p:txBody>
          <a:bodyPr>
            <a:normAutofit/>
          </a:bodyPr>
          <a:lstStyle/>
          <a:p>
            <a:r>
              <a:rPr lang="hu-HU" sz="2800" dirty="0" smtClean="0">
                <a:solidFill>
                  <a:schemeClr val="bg1"/>
                </a:solidFill>
              </a:rPr>
              <a:t>a Szent Kereszt megtalálásának kápolnája</a:t>
            </a:r>
            <a:endParaRPr lang="hu-HU" sz="2800" dirty="0">
              <a:solidFill>
                <a:schemeClr val="bg1"/>
              </a:solidFill>
            </a:endParaRPr>
          </a:p>
        </p:txBody>
      </p:sp>
      <p:pic>
        <p:nvPicPr>
          <p:cNvPr id="4" name="Tartalom helye 3" descr="IMG_20191001_1104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76672"/>
            <a:ext cx="9192203" cy="5161775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4077072"/>
            <a:ext cx="2843808" cy="2160240"/>
          </a:xfrm>
        </p:spPr>
        <p:txBody>
          <a:bodyPr>
            <a:normAutofit/>
          </a:bodyPr>
          <a:lstStyle/>
          <a:p>
            <a:r>
              <a:rPr lang="hu-HU" sz="2400" dirty="0" smtClean="0">
                <a:solidFill>
                  <a:schemeClr val="bg1"/>
                </a:solidFill>
              </a:rPr>
              <a:t>két szinttel a föld alatt</a:t>
            </a:r>
            <a:endParaRPr lang="hu-HU" sz="2400" dirty="0">
              <a:solidFill>
                <a:schemeClr val="bg1"/>
              </a:solidFill>
            </a:endParaRPr>
          </a:p>
        </p:txBody>
      </p:sp>
      <p:pic>
        <p:nvPicPr>
          <p:cNvPr id="4" name="Tartalom helye 3" descr="IMG_20191001_1104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27784" y="61627"/>
            <a:ext cx="3816424" cy="6796373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israel-jerusalem-church-of-the-holy-sepulchre-chapel-of-saint-helen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60648"/>
            <a:ext cx="9083607" cy="6383412"/>
          </a:xfr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5157192"/>
            <a:ext cx="8229600" cy="1512168"/>
          </a:xfrm>
        </p:spPr>
        <p:txBody>
          <a:bodyPr>
            <a:normAutofit/>
          </a:bodyPr>
          <a:lstStyle/>
          <a:p>
            <a:r>
              <a:rPr lang="hu-HU" sz="2400" dirty="0" smtClean="0">
                <a:solidFill>
                  <a:schemeClr val="bg1"/>
                </a:solidFill>
              </a:rPr>
              <a:t>az örmények szent helye</a:t>
            </a:r>
            <a:endParaRPr lang="hu-H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5733256"/>
            <a:ext cx="8229600" cy="792088"/>
          </a:xfrm>
        </p:spPr>
        <p:txBody>
          <a:bodyPr>
            <a:normAutofit/>
          </a:bodyPr>
          <a:lstStyle/>
          <a:p>
            <a:r>
              <a:rPr lang="hu-HU" sz="2400" dirty="0" smtClean="0">
                <a:solidFill>
                  <a:schemeClr val="bg1"/>
                </a:solidFill>
              </a:rPr>
              <a:t>a Szent Ilona kápolna</a:t>
            </a:r>
            <a:endParaRPr lang="hu-HU" sz="2400" dirty="0">
              <a:solidFill>
                <a:schemeClr val="bg1"/>
              </a:solidFill>
            </a:endParaRPr>
          </a:p>
        </p:txBody>
      </p:sp>
      <p:pic>
        <p:nvPicPr>
          <p:cNvPr id="4" name="Tartalom helye 3" descr="IMG_20191001_1107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04664"/>
            <a:ext cx="9144000" cy="5134707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dtpnmb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39357" y="0"/>
            <a:ext cx="9183357" cy="6887518"/>
          </a:xfr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4293096"/>
            <a:ext cx="2771800" cy="1368152"/>
          </a:xfrm>
        </p:spPr>
        <p:txBody>
          <a:bodyPr>
            <a:normAutofit/>
          </a:bodyPr>
          <a:lstStyle/>
          <a:p>
            <a:r>
              <a:rPr lang="hu-HU" sz="2800" dirty="0" err="1" smtClean="0">
                <a:solidFill>
                  <a:schemeClr val="bg1"/>
                </a:solidFill>
              </a:rPr>
              <a:t>Katholikon</a:t>
            </a:r>
            <a:r>
              <a:rPr lang="hu-HU" sz="2800" dirty="0" smtClean="0">
                <a:solidFill>
                  <a:schemeClr val="bg1"/>
                </a:solidFill>
              </a:rPr>
              <a:t> és a főoltár</a:t>
            </a:r>
            <a:endParaRPr lang="hu-H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5949280"/>
            <a:ext cx="8229600" cy="908720"/>
          </a:xfrm>
        </p:spPr>
        <p:txBody>
          <a:bodyPr>
            <a:normAutofit/>
          </a:bodyPr>
          <a:lstStyle/>
          <a:p>
            <a:r>
              <a:rPr lang="hu-HU" sz="2400" dirty="0" smtClean="0">
                <a:solidFill>
                  <a:schemeClr val="bg1"/>
                </a:solidFill>
              </a:rPr>
              <a:t>a </a:t>
            </a:r>
            <a:r>
              <a:rPr lang="hu-HU" sz="2400" dirty="0" err="1" smtClean="0">
                <a:solidFill>
                  <a:schemeClr val="bg1"/>
                </a:solidFill>
              </a:rPr>
              <a:t>Katholikon</a:t>
            </a:r>
            <a:r>
              <a:rPr lang="hu-HU" sz="2400" dirty="0" smtClean="0">
                <a:solidFill>
                  <a:schemeClr val="bg1"/>
                </a:solidFill>
              </a:rPr>
              <a:t> kupolájának </a:t>
            </a:r>
            <a:br>
              <a:rPr lang="hu-HU" sz="2400" dirty="0" smtClean="0">
                <a:solidFill>
                  <a:schemeClr val="bg1"/>
                </a:solidFill>
              </a:rPr>
            </a:br>
            <a:r>
              <a:rPr lang="hu-HU" sz="2400" dirty="0" err="1" smtClean="0">
                <a:solidFill>
                  <a:schemeClr val="bg1"/>
                </a:solidFill>
              </a:rPr>
              <a:t>Pantokrátor</a:t>
            </a:r>
            <a:r>
              <a:rPr lang="hu-HU" sz="2400" dirty="0" smtClean="0">
                <a:solidFill>
                  <a:schemeClr val="bg1"/>
                </a:solidFill>
              </a:rPr>
              <a:t> mozaikja</a:t>
            </a:r>
            <a:endParaRPr lang="hu-HU" sz="2400" dirty="0">
              <a:solidFill>
                <a:schemeClr val="bg1"/>
              </a:solidFill>
            </a:endParaRPr>
          </a:p>
        </p:txBody>
      </p:sp>
      <p:pic>
        <p:nvPicPr>
          <p:cNvPr id="4" name="Tartalom helye 3" descr="_bknsyyt_hqb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4769"/>
          <a:stretch>
            <a:fillRect/>
          </a:stretch>
        </p:blipFill>
        <p:spPr>
          <a:xfrm>
            <a:off x="0" y="0"/>
            <a:ext cx="9144000" cy="5805264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6165304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hu-HU" sz="2000" dirty="0" smtClean="0">
                <a:solidFill>
                  <a:schemeClr val="bg1"/>
                </a:solidFill>
              </a:rPr>
              <a:t>a Golgota, </a:t>
            </a:r>
            <a:br>
              <a:rPr lang="hu-HU" sz="2000" dirty="0" smtClean="0">
                <a:solidFill>
                  <a:schemeClr val="bg1"/>
                </a:solidFill>
              </a:rPr>
            </a:br>
            <a:r>
              <a:rPr lang="hu-HU" sz="2000" dirty="0" smtClean="0">
                <a:solidFill>
                  <a:schemeClr val="bg1"/>
                </a:solidFill>
              </a:rPr>
              <a:t>ahová </a:t>
            </a:r>
            <a:r>
              <a:rPr lang="hu-HU" sz="2000" dirty="0" err="1" smtClean="0">
                <a:solidFill>
                  <a:schemeClr val="bg1"/>
                </a:solidFill>
              </a:rPr>
              <a:t>Herakleiosz</a:t>
            </a:r>
            <a:r>
              <a:rPr lang="hu-HU" sz="2000" dirty="0" smtClean="0">
                <a:solidFill>
                  <a:schemeClr val="bg1"/>
                </a:solidFill>
              </a:rPr>
              <a:t> császár nem tudott belépni, királyi ruhában</a:t>
            </a:r>
            <a:endParaRPr lang="hu-HU" sz="2000" dirty="0">
              <a:solidFill>
                <a:schemeClr val="bg1"/>
              </a:solidFill>
            </a:endParaRPr>
          </a:p>
        </p:txBody>
      </p:sp>
      <p:pic>
        <p:nvPicPr>
          <p:cNvPr id="4" name="Tartalom helye 3" descr="Crucifiction Altar in Jerusale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65" y="0"/>
            <a:ext cx="9129935" cy="6062277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ShowImag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408" y="0"/>
            <a:ext cx="9105592" cy="6367830"/>
          </a:xfr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6309320"/>
            <a:ext cx="8229600" cy="548680"/>
          </a:xfrm>
        </p:spPr>
        <p:txBody>
          <a:bodyPr>
            <a:normAutofit/>
          </a:bodyPr>
          <a:lstStyle/>
          <a:p>
            <a:r>
              <a:rPr lang="hu-HU" sz="2400" dirty="0" smtClean="0">
                <a:solidFill>
                  <a:schemeClr val="bg1"/>
                </a:solidFill>
              </a:rPr>
              <a:t>a Szent Sír, illetve a feltámadás helye a fölé épült bazilikában</a:t>
            </a:r>
            <a:endParaRPr lang="hu-H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6237312"/>
            <a:ext cx="8229600" cy="620688"/>
          </a:xfrm>
        </p:spPr>
        <p:txBody>
          <a:bodyPr>
            <a:normAutofit/>
          </a:bodyPr>
          <a:lstStyle/>
          <a:p>
            <a:r>
              <a:rPr lang="hu-HU" sz="2400" dirty="0" err="1" smtClean="0">
                <a:solidFill>
                  <a:schemeClr val="bg1"/>
                </a:solidFill>
              </a:rPr>
              <a:t>Jéé</a:t>
            </a:r>
            <a:r>
              <a:rPr lang="hu-HU" sz="2400" dirty="0" smtClean="0">
                <a:solidFill>
                  <a:schemeClr val="bg1"/>
                </a:solidFill>
              </a:rPr>
              <a:t>! Ezt így is lehet nézni? </a:t>
            </a:r>
            <a:endParaRPr lang="hu-HU" sz="2400" dirty="0">
              <a:solidFill>
                <a:schemeClr val="bg1"/>
              </a:solidFill>
            </a:endParaRPr>
          </a:p>
        </p:txBody>
      </p:sp>
      <p:pic>
        <p:nvPicPr>
          <p:cNvPr id="4" name="Tartalom helye 3" descr="israel-jerusalem-church-of-the-holy-sepulchre-sepulchre-tom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404" y="0"/>
            <a:ext cx="9108596" cy="6076557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6237312"/>
            <a:ext cx="8229600" cy="620688"/>
          </a:xfrm>
        </p:spPr>
        <p:txBody>
          <a:bodyPr>
            <a:normAutofit/>
          </a:bodyPr>
          <a:lstStyle/>
          <a:p>
            <a:r>
              <a:rPr lang="hu-HU" sz="2400" dirty="0" smtClean="0">
                <a:solidFill>
                  <a:schemeClr val="bg1"/>
                </a:solidFill>
              </a:rPr>
              <a:t>ahogy én szeretném látni</a:t>
            </a:r>
            <a:endParaRPr lang="hu-HU" sz="2400" dirty="0">
              <a:solidFill>
                <a:schemeClr val="bg1"/>
              </a:solidFill>
            </a:endParaRPr>
          </a:p>
        </p:txBody>
      </p:sp>
      <p:pic>
        <p:nvPicPr>
          <p:cNvPr id="4" name="Tartalom helye 3" descr="215624.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95555" y="0"/>
            <a:ext cx="9239556" cy="6165304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6165304"/>
            <a:ext cx="8229600" cy="692696"/>
          </a:xfrm>
        </p:spPr>
        <p:txBody>
          <a:bodyPr>
            <a:normAutofit/>
          </a:bodyPr>
          <a:lstStyle/>
          <a:p>
            <a:r>
              <a:rPr lang="hu-HU" sz="2800" dirty="0" smtClean="0">
                <a:solidFill>
                  <a:schemeClr val="bg1"/>
                </a:solidFill>
              </a:rPr>
              <a:t>amiért még vissza kell menni</a:t>
            </a:r>
            <a:endParaRPr lang="hu-HU" sz="2800" dirty="0">
              <a:solidFill>
                <a:schemeClr val="bg1"/>
              </a:solidFill>
            </a:endParaRPr>
          </a:p>
        </p:txBody>
      </p:sp>
      <p:pic>
        <p:nvPicPr>
          <p:cNvPr id="4" name="Tartalom helye 3" descr="8fbb401dbaba2d5bb5423c62d6cf87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095999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093296"/>
            <a:ext cx="8229600" cy="764704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hu-HU" sz="4400" dirty="0" smtClean="0">
                <a:solidFill>
                  <a:schemeClr val="bg1"/>
                </a:solidFill>
              </a:rPr>
              <a:t>a Szent Sír belülről </a:t>
            </a:r>
          </a:p>
          <a:p>
            <a:pPr algn="ctr">
              <a:buNone/>
            </a:pPr>
            <a:r>
              <a:rPr lang="hu-HU" i="1" dirty="0" smtClean="0">
                <a:solidFill>
                  <a:schemeClr val="bg1"/>
                </a:solidFill>
              </a:rPr>
              <a:t>(szerencsés esetben öt óra imádsággal töltött sorban állás után)</a:t>
            </a:r>
            <a:endParaRPr lang="hu-HU" dirty="0"/>
          </a:p>
        </p:txBody>
      </p:sp>
      <p:pic>
        <p:nvPicPr>
          <p:cNvPr id="4" name="Tartalom helye 3" descr="interior-chapel-holy-sepulchre-5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52" y="0"/>
            <a:ext cx="9116248" cy="6071422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interior-chapel-holy-sepulchre-5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752" y="0"/>
            <a:ext cx="9116248" cy="6071422"/>
          </a:xfr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6093296"/>
            <a:ext cx="8229600" cy="764704"/>
          </a:xfrm>
        </p:spPr>
        <p:txBody>
          <a:bodyPr>
            <a:normAutofit/>
          </a:bodyPr>
          <a:lstStyle/>
          <a:p>
            <a:endParaRPr lang="hu-HU" sz="16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 descr="jerusalem-church-of-the-holy-sepulchre-ma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0"/>
            <a:ext cx="5472608" cy="6864214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holy_sepulchr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89420"/>
          </a:xfr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2987824" cy="836712"/>
          </a:xfrm>
        </p:spPr>
        <p:txBody>
          <a:bodyPr>
            <a:normAutofit/>
          </a:bodyPr>
          <a:lstStyle/>
          <a:p>
            <a:pPr algn="l"/>
            <a:r>
              <a:rPr lang="hu-HU" sz="2400" dirty="0" smtClean="0">
                <a:solidFill>
                  <a:schemeClr val="accent1">
                    <a:lumMod val="75000"/>
                  </a:schemeClr>
                </a:solidFill>
              </a:rPr>
              <a:t>a </a:t>
            </a:r>
            <a:r>
              <a:rPr lang="hu-HU" sz="2400" dirty="0" err="1" smtClean="0">
                <a:solidFill>
                  <a:schemeClr val="accent1">
                    <a:lumMod val="75000"/>
                  </a:schemeClr>
                </a:solidFill>
              </a:rPr>
              <a:t>bazlikakomplexum</a:t>
            </a:r>
            <a:r>
              <a:rPr lang="hu-HU" sz="2400" dirty="0" smtClean="0">
                <a:solidFill>
                  <a:schemeClr val="accent1">
                    <a:lumMod val="75000"/>
                  </a:schemeClr>
                </a:solidFill>
              </a:rPr>
              <a:t> szerkezeti képe</a:t>
            </a:r>
            <a:endParaRPr lang="hu-H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908720"/>
            <a:ext cx="4834880" cy="5400599"/>
          </a:xfrm>
        </p:spPr>
        <p:txBody>
          <a:bodyPr>
            <a:normAutofit/>
          </a:bodyPr>
          <a:lstStyle/>
          <a:p>
            <a:r>
              <a:rPr lang="hu-HU" sz="1800" dirty="0" smtClean="0">
                <a:solidFill>
                  <a:schemeClr val="bg1"/>
                </a:solidFill>
              </a:rPr>
              <a:t>Ahogy láttuk a legelső időktől voltak, akik megpróbálták a Golgota és a feltámadás helyét eltitkolni, illetve elpusztítani.</a:t>
            </a:r>
          </a:p>
          <a:p>
            <a:r>
              <a:rPr lang="hu-HU" sz="1800" dirty="0" smtClean="0">
                <a:solidFill>
                  <a:schemeClr val="bg1"/>
                </a:solidFill>
              </a:rPr>
              <a:t>A modern korban egy  újabb támadást kellett a szenthelynek elszenvednie:  egyes történészek megkérdőjelezték a  Feltámadás helyének hitelességét. Mások abból a feltevésből kiindulva, hogy a </a:t>
            </a:r>
            <a:r>
              <a:rPr lang="hu-HU" sz="1800" dirty="0" err="1" smtClean="0">
                <a:solidFill>
                  <a:schemeClr val="bg1"/>
                </a:solidFill>
              </a:rPr>
              <a:t>keresztrefeszítésnek</a:t>
            </a:r>
            <a:r>
              <a:rPr lang="hu-HU" sz="1800" dirty="0" smtClean="0">
                <a:solidFill>
                  <a:schemeClr val="bg1"/>
                </a:solidFill>
              </a:rPr>
              <a:t> római gyakorlat szerint a városon kívül kellett történnie, felfedezni is vélték Jézus hiteles sírját az akkori városfalakon kívül. </a:t>
            </a:r>
          </a:p>
          <a:p>
            <a:r>
              <a:rPr lang="hu-HU" sz="1800" dirty="0" smtClean="0">
                <a:solidFill>
                  <a:schemeClr val="bg1"/>
                </a:solidFill>
              </a:rPr>
              <a:t>Egyes protestáns egyházak és közösségek ma is a mai falakon (</a:t>
            </a:r>
            <a:r>
              <a:rPr lang="hu-HU" sz="1800" i="1" dirty="0" smtClean="0">
                <a:solidFill>
                  <a:schemeClr val="bg1"/>
                </a:solidFill>
              </a:rPr>
              <a:t>török kori harmadik fal</a:t>
            </a:r>
            <a:r>
              <a:rPr lang="hu-HU" sz="1800" dirty="0" smtClean="0">
                <a:solidFill>
                  <a:schemeClr val="bg1"/>
                </a:solidFill>
              </a:rPr>
              <a:t>) kívül tisztelik Jézus Sírját </a:t>
            </a:r>
            <a:endParaRPr lang="hu-HU" sz="1800" dirty="0">
              <a:solidFill>
                <a:schemeClr val="bg1"/>
              </a:solidFill>
            </a:endParaRPr>
          </a:p>
        </p:txBody>
      </p:sp>
      <p:pic>
        <p:nvPicPr>
          <p:cNvPr id="4" name="Kép 3" descr="350px-Britannica_Plan_of_Jerusale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47784" y="1124744"/>
            <a:ext cx="3796215" cy="5477396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5589240"/>
            <a:ext cx="8229600" cy="692696"/>
          </a:xfrm>
        </p:spPr>
        <p:txBody>
          <a:bodyPr>
            <a:noAutofit/>
          </a:bodyPr>
          <a:lstStyle/>
          <a:p>
            <a:r>
              <a:rPr lang="hu-HU" sz="2400" dirty="0" smtClean="0">
                <a:solidFill>
                  <a:schemeClr val="bg1"/>
                </a:solidFill>
              </a:rPr>
              <a:t>a „</a:t>
            </a:r>
            <a:r>
              <a:rPr lang="hu-HU" sz="2400" b="1" dirty="0" err="1" smtClean="0">
                <a:solidFill>
                  <a:schemeClr val="bg1"/>
                </a:solidFill>
              </a:rPr>
              <a:t>Tomb</a:t>
            </a:r>
            <a:r>
              <a:rPr lang="hu-HU" sz="2400" b="1" dirty="0" smtClean="0">
                <a:solidFill>
                  <a:schemeClr val="bg1"/>
                </a:solidFill>
              </a:rPr>
              <a:t> </a:t>
            </a:r>
            <a:r>
              <a:rPr lang="hu-HU" sz="2400" b="1" dirty="0" err="1" smtClean="0">
                <a:solidFill>
                  <a:schemeClr val="bg1"/>
                </a:solidFill>
              </a:rPr>
              <a:t>Garden</a:t>
            </a:r>
            <a:r>
              <a:rPr lang="hu-HU" sz="2400" b="1" dirty="0" smtClean="0">
                <a:solidFill>
                  <a:schemeClr val="bg1"/>
                </a:solidFill>
              </a:rPr>
              <a:t>”</a:t>
            </a:r>
            <a:r>
              <a:rPr lang="hu-HU" sz="2400" dirty="0" smtClean="0">
                <a:solidFill>
                  <a:schemeClr val="bg1"/>
                </a:solidFill>
              </a:rPr>
              <a:t/>
            </a:r>
            <a:br>
              <a:rPr lang="hu-HU" sz="2400" dirty="0" smtClean="0">
                <a:solidFill>
                  <a:schemeClr val="bg1"/>
                </a:solidFill>
              </a:rPr>
            </a:br>
            <a:r>
              <a:rPr lang="hu-HU" sz="2400" dirty="0" smtClean="0">
                <a:solidFill>
                  <a:schemeClr val="bg1"/>
                </a:solidFill>
              </a:rPr>
              <a:t>a protestáns keresztények által tévedésből Jézus sírjaként tisztelt kamra (</a:t>
            </a:r>
            <a:r>
              <a:rPr lang="hu-HU" sz="2400" dirty="0" err="1" smtClean="0">
                <a:solidFill>
                  <a:schemeClr val="bg1"/>
                </a:solidFill>
              </a:rPr>
              <a:t>VII.-VIII.századból-</a:t>
            </a:r>
            <a:r>
              <a:rPr lang="hu-HU" sz="2400" dirty="0" smtClean="0">
                <a:solidFill>
                  <a:schemeClr val="bg1"/>
                </a:solidFill>
              </a:rPr>
              <a:t>, a kert később a keresztesek idejéből származik)</a:t>
            </a:r>
            <a:endParaRPr lang="hu-HU" sz="2400" dirty="0">
              <a:solidFill>
                <a:schemeClr val="bg1"/>
              </a:solidFill>
            </a:endParaRPr>
          </a:p>
        </p:txBody>
      </p:sp>
      <p:pic>
        <p:nvPicPr>
          <p:cNvPr id="4" name="Tartalom helye 3" descr="main-image-s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84305" cy="5166172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996952"/>
            <a:ext cx="8229600" cy="312921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u-HU" sz="2800" dirty="0" smtClean="0">
                <a:solidFill>
                  <a:schemeClr val="bg1"/>
                </a:solidFill>
              </a:rPr>
              <a:t>Próbáljuk meg végül a bazilika történetét rekonstruálni!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5229200"/>
            <a:ext cx="8229600" cy="1628800"/>
          </a:xfrm>
        </p:spPr>
        <p:txBody>
          <a:bodyPr>
            <a:normAutofit/>
          </a:bodyPr>
          <a:lstStyle/>
          <a:p>
            <a:r>
              <a:rPr lang="hu-HU" sz="2400" dirty="0" smtClean="0">
                <a:solidFill>
                  <a:schemeClr val="bg1"/>
                </a:solidFill>
              </a:rPr>
              <a:t>a Golgota és </a:t>
            </a:r>
            <a:r>
              <a:rPr lang="hu-HU" sz="2400" dirty="0" err="1" smtClean="0">
                <a:solidFill>
                  <a:schemeClr val="bg1"/>
                </a:solidFill>
              </a:rPr>
              <a:t>Arimateai</a:t>
            </a:r>
            <a:r>
              <a:rPr lang="hu-HU" sz="2400" dirty="0" smtClean="0">
                <a:solidFill>
                  <a:schemeClr val="bg1"/>
                </a:solidFill>
              </a:rPr>
              <a:t> József sírjának </a:t>
            </a:r>
            <a:br>
              <a:rPr lang="hu-HU" sz="2400" dirty="0" smtClean="0">
                <a:solidFill>
                  <a:schemeClr val="bg1"/>
                </a:solidFill>
              </a:rPr>
            </a:br>
            <a:r>
              <a:rPr lang="hu-HU" sz="2400" dirty="0" smtClean="0">
                <a:solidFill>
                  <a:schemeClr val="bg1"/>
                </a:solidFill>
              </a:rPr>
              <a:t>Jézus korabeli rekonstrukciója</a:t>
            </a:r>
            <a:endParaRPr lang="hu-HU" sz="2400" dirty="0">
              <a:solidFill>
                <a:schemeClr val="bg1"/>
              </a:solidFill>
            </a:endParaRPr>
          </a:p>
        </p:txBody>
      </p:sp>
      <p:pic>
        <p:nvPicPr>
          <p:cNvPr id="4" name="Tartalom helye 3" descr="Screenshot_2019-10-25 See how Jesus’ burial site evolved from cave to church over 2,000 years(3)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60648"/>
            <a:ext cx="9163577" cy="4315526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4797152"/>
            <a:ext cx="8229600" cy="2060848"/>
          </a:xfrm>
        </p:spPr>
        <p:txBody>
          <a:bodyPr>
            <a:normAutofit/>
          </a:bodyPr>
          <a:lstStyle/>
          <a:p>
            <a:pPr algn="l"/>
            <a:r>
              <a:rPr lang="hu-HU" sz="2400" dirty="0" smtClean="0">
                <a:solidFill>
                  <a:schemeClr val="bg1"/>
                </a:solidFill>
              </a:rPr>
              <a:t>Hadrianus császár feltöltette a kőbányát és pogány templomot emelt a helyre – keresztény szerzők szerint szándékos inzultusként. </a:t>
            </a:r>
            <a:endParaRPr lang="hu-HU" sz="2400" dirty="0">
              <a:solidFill>
                <a:schemeClr val="bg1"/>
              </a:solidFill>
            </a:endParaRPr>
          </a:p>
        </p:txBody>
      </p:sp>
      <p:pic>
        <p:nvPicPr>
          <p:cNvPr id="4" name="Tartalom helye 3" descr="Screenshot_2019-10-25 See how Jesus’ burial site evolved from cave to church over 2,000 years(4)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72479" y="188640"/>
            <a:ext cx="9316479" cy="4387534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5445224"/>
            <a:ext cx="8229600" cy="1412776"/>
          </a:xfrm>
        </p:spPr>
        <p:txBody>
          <a:bodyPr>
            <a:normAutofit/>
          </a:bodyPr>
          <a:lstStyle/>
          <a:p>
            <a:r>
              <a:rPr lang="hu-HU" sz="2400" dirty="0" smtClean="0">
                <a:solidFill>
                  <a:schemeClr val="bg1"/>
                </a:solidFill>
              </a:rPr>
              <a:t>Nagy Konstantin császár és különösen édesanyja, Szent Ilona császárnő által a szent hely felé emelt első bazilika</a:t>
            </a:r>
            <a:endParaRPr lang="hu-HU" sz="2400" dirty="0">
              <a:solidFill>
                <a:schemeClr val="bg1"/>
              </a:solidFill>
            </a:endParaRPr>
          </a:p>
        </p:txBody>
      </p:sp>
      <p:pic>
        <p:nvPicPr>
          <p:cNvPr id="4" name="Tartalom helye 3" descr="Screenshot_2019-10-25 See how Jesus’ burial site evolved from cave to church over 2,000 years(1)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30096" y="548680"/>
            <a:ext cx="9174096" cy="432048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5229200"/>
            <a:ext cx="8229600" cy="1628800"/>
          </a:xfrm>
        </p:spPr>
        <p:txBody>
          <a:bodyPr>
            <a:normAutofit/>
          </a:bodyPr>
          <a:lstStyle/>
          <a:p>
            <a:r>
              <a:rPr lang="hu-HU" sz="2700" dirty="0" smtClean="0">
                <a:solidFill>
                  <a:schemeClr val="bg1"/>
                </a:solidFill>
              </a:rPr>
              <a:t>Az 1009-ben egy muszlim uralkodó, „</a:t>
            </a:r>
            <a:r>
              <a:rPr lang="hu-HU" sz="2700" i="1" dirty="0" err="1" smtClean="0">
                <a:solidFill>
                  <a:schemeClr val="bg1"/>
                </a:solidFill>
              </a:rPr>
              <a:t>Hakim</a:t>
            </a:r>
            <a:r>
              <a:rPr lang="hu-HU" sz="2700" i="1" dirty="0" smtClean="0">
                <a:solidFill>
                  <a:schemeClr val="bg1"/>
                </a:solidFill>
              </a:rPr>
              <a:t> az őrült</a:t>
            </a:r>
            <a:r>
              <a:rPr lang="hu-HU" sz="2700" dirty="0" smtClean="0">
                <a:solidFill>
                  <a:schemeClr val="bg1"/>
                </a:solidFill>
              </a:rPr>
              <a:t>” által lerombolt bazilika helyére a keresztes lovagok új bazilikakomplexumot építenek</a:t>
            </a:r>
            <a:r>
              <a:rPr lang="hu-HU" dirty="0" smtClean="0">
                <a:solidFill>
                  <a:schemeClr val="bg1"/>
                </a:solidFill>
              </a:rPr>
              <a:t>.</a:t>
            </a:r>
            <a:endParaRPr lang="hu-HU" dirty="0">
              <a:solidFill>
                <a:schemeClr val="bg1"/>
              </a:solidFill>
            </a:endParaRPr>
          </a:p>
        </p:txBody>
      </p:sp>
      <p:pic>
        <p:nvPicPr>
          <p:cNvPr id="4" name="Tartalom helye 3" descr="Screenshot_2019-10-25 See how Jesus’ burial site evolved from cave to church over 2,000 years(2)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30096" y="764704"/>
            <a:ext cx="9174096" cy="432048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5661248"/>
            <a:ext cx="8229600" cy="1196752"/>
          </a:xfrm>
        </p:spPr>
        <p:txBody>
          <a:bodyPr>
            <a:normAutofit/>
          </a:bodyPr>
          <a:lstStyle/>
          <a:p>
            <a:r>
              <a:rPr lang="hu-HU" sz="2400" dirty="0" smtClean="0">
                <a:solidFill>
                  <a:schemeClr val="bg1"/>
                </a:solidFill>
              </a:rPr>
              <a:t>későbbi építkezések és díszítő munkák </a:t>
            </a:r>
            <a:r>
              <a:rPr lang="hu-HU" sz="1600" i="1" dirty="0" smtClean="0">
                <a:solidFill>
                  <a:schemeClr val="bg1"/>
                </a:solidFill>
              </a:rPr>
              <a:t>(egy tűzvész és egy földrengés, amelyek részben ismét elpusztították)  </a:t>
            </a:r>
            <a:r>
              <a:rPr lang="hu-HU" sz="2400" dirty="0" smtClean="0">
                <a:solidFill>
                  <a:schemeClr val="bg1"/>
                </a:solidFill>
              </a:rPr>
              <a:t>után napjainkban így várja a zarándokokat</a:t>
            </a:r>
            <a:endParaRPr lang="hu-HU" sz="2400" dirty="0">
              <a:solidFill>
                <a:schemeClr val="bg1"/>
              </a:solidFill>
            </a:endParaRPr>
          </a:p>
        </p:txBody>
      </p:sp>
      <p:pic>
        <p:nvPicPr>
          <p:cNvPr id="4" name="Tartalom helye 3" descr="tomb-today-200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515480" y="479707"/>
            <a:ext cx="11352176" cy="5307143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5373216"/>
            <a:ext cx="8229600" cy="1484784"/>
          </a:xfrm>
        </p:spPr>
        <p:txBody>
          <a:bodyPr>
            <a:normAutofit/>
          </a:bodyPr>
          <a:lstStyle/>
          <a:p>
            <a:r>
              <a:rPr lang="hu-HU" sz="2400" dirty="0" smtClean="0">
                <a:solidFill>
                  <a:schemeClr val="bg1"/>
                </a:solidFill>
              </a:rPr>
              <a:t>a Jézus korabeli sírkamra rekonstrukciós rajza</a:t>
            </a:r>
            <a:endParaRPr lang="hu-HU" sz="2400" dirty="0">
              <a:solidFill>
                <a:schemeClr val="bg1"/>
              </a:solidFill>
            </a:endParaRPr>
          </a:p>
        </p:txBody>
      </p:sp>
      <p:pic>
        <p:nvPicPr>
          <p:cNvPr id="4" name="Tartalom helye 3" descr="tomb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620688"/>
            <a:ext cx="8229600" cy="4399046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edicul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-387424"/>
            <a:ext cx="8825441" cy="7589060"/>
          </a:xfr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932040" y="332656"/>
            <a:ext cx="4211960" cy="1512168"/>
          </a:xfrm>
        </p:spPr>
        <p:txBody>
          <a:bodyPr>
            <a:normAutofit/>
          </a:bodyPr>
          <a:lstStyle/>
          <a:p>
            <a:r>
              <a:rPr lang="hu-HU" sz="2400" dirty="0" smtClean="0">
                <a:solidFill>
                  <a:schemeClr val="bg1"/>
                </a:solidFill>
              </a:rPr>
              <a:t>a Szentsír kápolna </a:t>
            </a:r>
            <a:br>
              <a:rPr lang="hu-HU" sz="2400" dirty="0" smtClean="0">
                <a:solidFill>
                  <a:schemeClr val="bg1"/>
                </a:solidFill>
              </a:rPr>
            </a:br>
            <a:r>
              <a:rPr lang="hu-HU" sz="2400" dirty="0" smtClean="0">
                <a:solidFill>
                  <a:schemeClr val="bg1"/>
                </a:solidFill>
              </a:rPr>
              <a:t>napjainkban</a:t>
            </a:r>
            <a:endParaRPr lang="hu-H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467544" y="1772816"/>
            <a:ext cx="82089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dirty="0" smtClean="0">
                <a:solidFill>
                  <a:schemeClr val="bg1"/>
                </a:solidFill>
              </a:rPr>
              <a:t>Kívánom, hogy ebben rendkívüli húsvéti időszakban a Szent Sír - Feltámadás templom történetének viszontagságai, s eme kis vetítés tanulságai, erősítsék meg hitünket abban, hogy az első keresztények a lehető legnagyobb szeretettel kutatták fel, és ápolták és legféltettebb kincsükként tekintették a SZENTHELYEKET, s mi is hasonlóan tegyünk.</a:t>
            </a:r>
          </a:p>
          <a:p>
            <a:endParaRPr lang="hu-HU" sz="2400" dirty="0" smtClean="0">
              <a:solidFill>
                <a:schemeClr val="bg1"/>
              </a:solidFill>
            </a:endParaRPr>
          </a:p>
          <a:p>
            <a:r>
              <a:rPr lang="hu-HU" sz="2400" dirty="0" smtClean="0">
                <a:solidFill>
                  <a:schemeClr val="bg1"/>
                </a:solidFill>
              </a:rPr>
              <a:t>A feltámadás el nem múló örömével: Gergely atya</a:t>
            </a:r>
            <a:endParaRPr lang="hu-H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</TotalTime>
  <Words>566</Words>
  <Application>Microsoft Office PowerPoint</Application>
  <PresentationFormat>Diavetítés a képernyőre (4:3 oldalarány)</PresentationFormat>
  <Paragraphs>46</Paragraphs>
  <Slides>37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37</vt:i4>
      </vt:variant>
    </vt:vector>
  </HeadingPairs>
  <TitlesOfParts>
    <vt:vector size="38" baseType="lpstr">
      <vt:lpstr>Office-téma</vt:lpstr>
      <vt:lpstr>1. dia</vt:lpstr>
      <vt:lpstr>Jeruzsálem legismertebb látképe a templomhegyen álló Sziklamecset aranykupolájával</vt:lpstr>
      <vt:lpstr>Vagy az ugyancsak jól ismert Siratófallal</vt:lpstr>
      <vt:lpstr>egy kivételes fotó a Görög Katolikus Patriarkátus tetőteraszáról   balra a Szentsír bazilika kettőskupolája, jobbra a Sziklamecset</vt:lpstr>
      <vt:lpstr>a keresztény negyedben</vt:lpstr>
      <vt:lpstr>útban a Szent Sír bazilika,  avagy ahogy a görögök hívják  az Anasztazisz (Feltámadás temploma) felé</vt:lpstr>
      <vt:lpstr>a Szentsír bazilika puritán bejárata</vt:lpstr>
      <vt:lpstr>8. dia</vt:lpstr>
      <vt:lpstr>A kőlap, amelyen az Úr testét balzsamozták,  mindjárt az Atriumban</vt:lpstr>
      <vt:lpstr>a balzsamozás mozaikábrázolása</vt:lpstr>
      <vt:lpstr>egy apró részlet</vt:lpstr>
      <vt:lpstr>a Szent Kereszt megtalálásának kápolnája</vt:lpstr>
      <vt:lpstr>két szinttel a föld alatt</vt:lpstr>
      <vt:lpstr>az örmények szent helye</vt:lpstr>
      <vt:lpstr>a Szent Ilona kápolna</vt:lpstr>
      <vt:lpstr>Katholikon és a főoltár</vt:lpstr>
      <vt:lpstr>a Katholikon kupolájának  Pantokrátor mozaikja</vt:lpstr>
      <vt:lpstr>a Golgota,  ahová Herakleiosz császár nem tudott belépni, királyi ruhában</vt:lpstr>
      <vt:lpstr>a Szent Sír, illetve a feltámadás helye a fölé épült bazilikában</vt:lpstr>
      <vt:lpstr>Jéé! Ezt így is lehet nézni? </vt:lpstr>
      <vt:lpstr>ahogy én szeretném látni</vt:lpstr>
      <vt:lpstr>amiért még vissza kell menni</vt:lpstr>
      <vt:lpstr>23. dia</vt:lpstr>
      <vt:lpstr>24. dia</vt:lpstr>
      <vt:lpstr>25. dia</vt:lpstr>
      <vt:lpstr>a bazlikakomplexum szerkezeti képe</vt:lpstr>
      <vt:lpstr>27. dia</vt:lpstr>
      <vt:lpstr>a „Tomb Garden” a protestáns keresztények által tévedésből Jézus sírjaként tisztelt kamra (VII.-VIII.századból-, a kert később a keresztesek idejéből származik)</vt:lpstr>
      <vt:lpstr>29. dia</vt:lpstr>
      <vt:lpstr>a Golgota és Arimateai József sírjának  Jézus korabeli rekonstrukciója</vt:lpstr>
      <vt:lpstr>Hadrianus császár feltöltette a kőbányát és pogány templomot emelt a helyre – keresztény szerzők szerint szándékos inzultusként. </vt:lpstr>
      <vt:lpstr>Nagy Konstantin császár és különösen édesanyja, Szent Ilona császárnő által a szent hely felé emelt első bazilika</vt:lpstr>
      <vt:lpstr>Az 1009-ben egy muszlim uralkodó, „Hakim az őrült” által lerombolt bazilika helyére a keresztes lovagok új bazilikakomplexumot építenek.</vt:lpstr>
      <vt:lpstr>későbbi építkezések és díszítő munkák (egy tűzvész és egy földrengés, amelyek részben ismét elpusztították)  után napjainkban így várja a zarándokokat</vt:lpstr>
      <vt:lpstr>a Jézus korabeli sírkamra rekonstrukciós rajza</vt:lpstr>
      <vt:lpstr>a Szentsír kápolna  napjainkban</vt:lpstr>
      <vt:lpstr>37.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 Rész. Ein Cherem, Betlehem és Jeruzsálem</dc:title>
  <dc:creator>Csapókert Gör- Kat</dc:creator>
  <cp:lastModifiedBy>Csapókert Gör- Kat</cp:lastModifiedBy>
  <cp:revision>34</cp:revision>
  <dcterms:created xsi:type="dcterms:W3CDTF">2019-10-22T08:16:42Z</dcterms:created>
  <dcterms:modified xsi:type="dcterms:W3CDTF">2020-05-08T12:02:42Z</dcterms:modified>
</cp:coreProperties>
</file>