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98" r:id="rId3"/>
    <p:sldId id="293" r:id="rId4"/>
    <p:sldId id="294" r:id="rId5"/>
    <p:sldId id="295" r:id="rId6"/>
    <p:sldId id="257" r:id="rId7"/>
    <p:sldId id="258" r:id="rId8"/>
    <p:sldId id="259" r:id="rId9"/>
    <p:sldId id="263" r:id="rId10"/>
    <p:sldId id="272" r:id="rId11"/>
    <p:sldId id="286" r:id="rId12"/>
    <p:sldId id="289" r:id="rId13"/>
    <p:sldId id="302" r:id="rId14"/>
    <p:sldId id="287" r:id="rId15"/>
    <p:sldId id="290" r:id="rId16"/>
    <p:sldId id="291" r:id="rId17"/>
    <p:sldId id="299" r:id="rId18"/>
    <p:sldId id="296" r:id="rId19"/>
    <p:sldId id="297" r:id="rId20"/>
    <p:sldId id="270" r:id="rId21"/>
    <p:sldId id="269" r:id="rId22"/>
    <p:sldId id="268" r:id="rId23"/>
    <p:sldId id="267" r:id="rId24"/>
    <p:sldId id="303" r:id="rId25"/>
    <p:sldId id="292" r:id="rId26"/>
    <p:sldId id="300" r:id="rId27"/>
    <p:sldId id="304" r:id="rId28"/>
    <p:sldId id="305" r:id="rId29"/>
    <p:sldId id="273" r:id="rId30"/>
    <p:sldId id="306" r:id="rId31"/>
    <p:sldId id="274" r:id="rId32"/>
    <p:sldId id="281" r:id="rId33"/>
    <p:sldId id="283" r:id="rId34"/>
    <p:sldId id="282" r:id="rId35"/>
    <p:sldId id="284" r:id="rId36"/>
    <p:sldId id="307" r:id="rId37"/>
    <p:sldId id="301" r:id="rId38"/>
    <p:sldId id="279" r:id="rId39"/>
    <p:sldId id="278" r:id="rId40"/>
  </p:sldIdLst>
  <p:sldSz cx="9144000" cy="6858000" type="screen4x3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Full" cryptAlgorithmClass="hash" cryptAlgorithmType="typeAny" cryptAlgorithmSid="4" spinCount="100000" saltData="TgZo3n9TyiUAx/J/SbraAA==" hashData="1GtADW/bqYHECKNorVRMG+pxX/8=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70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 smtClean="0"/>
              <a:t>Alcím mintájának szerkesztése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2361D2-1CD9-46A4-9DA1-B60FD2ADBE1A}" type="datetimeFigureOut">
              <a:rPr lang="hu-HU" smtClean="0"/>
              <a:pPr/>
              <a:t>2020.12.08.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5026B-EC93-403D-B023-79908B86976C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2361D2-1CD9-46A4-9DA1-B60FD2ADBE1A}" type="datetimeFigureOut">
              <a:rPr lang="hu-HU" smtClean="0"/>
              <a:pPr/>
              <a:t>2020.12.08.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5026B-EC93-403D-B023-79908B86976C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2361D2-1CD9-46A4-9DA1-B60FD2ADBE1A}" type="datetimeFigureOut">
              <a:rPr lang="hu-HU" smtClean="0"/>
              <a:pPr/>
              <a:t>2020.12.08.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5026B-EC93-403D-B023-79908B86976C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2361D2-1CD9-46A4-9DA1-B60FD2ADBE1A}" type="datetimeFigureOut">
              <a:rPr lang="hu-HU" smtClean="0"/>
              <a:pPr/>
              <a:t>2020.12.08.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5026B-EC93-403D-B023-79908B86976C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2361D2-1CD9-46A4-9DA1-B60FD2ADBE1A}" type="datetimeFigureOut">
              <a:rPr lang="hu-HU" smtClean="0"/>
              <a:pPr/>
              <a:t>2020.12.08.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5026B-EC93-403D-B023-79908B86976C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2361D2-1CD9-46A4-9DA1-B60FD2ADBE1A}" type="datetimeFigureOut">
              <a:rPr lang="hu-HU" smtClean="0"/>
              <a:pPr/>
              <a:t>2020.12.08.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5026B-EC93-403D-B023-79908B86976C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2361D2-1CD9-46A4-9DA1-B60FD2ADBE1A}" type="datetimeFigureOut">
              <a:rPr lang="hu-HU" smtClean="0"/>
              <a:pPr/>
              <a:t>2020.12.08.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5026B-EC93-403D-B023-79908B86976C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2361D2-1CD9-46A4-9DA1-B60FD2ADBE1A}" type="datetimeFigureOut">
              <a:rPr lang="hu-HU" smtClean="0"/>
              <a:pPr/>
              <a:t>2020.12.08.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5026B-EC93-403D-B023-79908B86976C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2361D2-1CD9-46A4-9DA1-B60FD2ADBE1A}" type="datetimeFigureOut">
              <a:rPr lang="hu-HU" smtClean="0"/>
              <a:pPr/>
              <a:t>2020.12.08.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5026B-EC93-403D-B023-79908B86976C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2361D2-1CD9-46A4-9DA1-B60FD2ADBE1A}" type="datetimeFigureOut">
              <a:rPr lang="hu-HU" smtClean="0"/>
              <a:pPr/>
              <a:t>2020.12.08.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5026B-EC93-403D-B023-79908B86976C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2361D2-1CD9-46A4-9DA1-B60FD2ADBE1A}" type="datetimeFigureOut">
              <a:rPr lang="hu-HU" smtClean="0"/>
              <a:pPr/>
              <a:t>2020.12.08.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5026B-EC93-403D-B023-79908B86976C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2361D2-1CD9-46A4-9DA1-B60FD2ADBE1A}" type="datetimeFigureOut">
              <a:rPr lang="hu-HU" smtClean="0"/>
              <a:pPr/>
              <a:t>2020.12.08.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25026B-EC93-403D-B023-79908B86976C}" type="slidenum">
              <a:rPr lang="hu-HU" smtClean="0"/>
              <a:pPr/>
              <a:t>‹#›</a:t>
            </a:fld>
            <a:endParaRPr lang="hu-H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u-HU" dirty="0" err="1" smtClean="0"/>
              <a:t>Myra</a:t>
            </a:r>
            <a:r>
              <a:rPr lang="hu-HU" dirty="0" smtClean="0"/>
              <a:t>, Szent Miklós</a:t>
            </a:r>
            <a:endParaRPr lang="hu-HU" dirty="0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hu-HU" dirty="0" smtClean="0"/>
              <a:t>Kedves Testvérek!</a:t>
            </a:r>
          </a:p>
          <a:p>
            <a:pPr algn="ctr"/>
            <a:endParaRPr lang="hu-HU" dirty="0" smtClean="0"/>
          </a:p>
          <a:p>
            <a:pPr algn="ctr"/>
            <a:r>
              <a:rPr lang="hu-HU" dirty="0" smtClean="0"/>
              <a:t>Fogadjátok szeretettel ezt a rendhagyó vetítést Szent Miklós életéről</a:t>
            </a:r>
            <a:endParaRPr lang="hu-H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ím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Tartalom helye 4"/>
          <p:cNvSpPr>
            <a:spLocks noGrp="1"/>
          </p:cNvSpPr>
          <p:nvPr>
            <p:ph sz="half" idx="1"/>
          </p:nvPr>
        </p:nvSpPr>
        <p:spPr>
          <a:xfrm>
            <a:off x="457200" y="1052736"/>
            <a:ext cx="4038600" cy="5073427"/>
          </a:xfrm>
        </p:spPr>
        <p:txBody>
          <a:bodyPr>
            <a:normAutofit/>
          </a:bodyPr>
          <a:lstStyle/>
          <a:p>
            <a:r>
              <a:rPr lang="hu-HU" sz="1400" dirty="0" smtClean="0"/>
              <a:t>Gyermekkorunk kedves alakja a Mikulás Kr. sz. 270-ben  született </a:t>
            </a:r>
            <a:r>
              <a:rPr lang="hu-HU" sz="1400" dirty="0" err="1" smtClean="0"/>
              <a:t>Kisázsiában</a:t>
            </a:r>
            <a:r>
              <a:rPr lang="hu-HU" sz="1400" dirty="0" smtClean="0"/>
              <a:t> , </a:t>
            </a:r>
            <a:r>
              <a:rPr lang="hu-HU" sz="1400" dirty="0" err="1" smtClean="0"/>
              <a:t>Patara</a:t>
            </a:r>
            <a:r>
              <a:rPr lang="hu-HU" sz="1400" dirty="0" smtClean="0"/>
              <a:t> városban </a:t>
            </a:r>
            <a:r>
              <a:rPr lang="hu-HU" sz="1400" dirty="0" err="1" smtClean="0"/>
              <a:t>Nikolaosz</a:t>
            </a:r>
            <a:r>
              <a:rPr lang="hu-HU" sz="1400" dirty="0" smtClean="0"/>
              <a:t> néven egy gazdag görög  család gyermekeként. </a:t>
            </a:r>
          </a:p>
          <a:p>
            <a:r>
              <a:rPr lang="hu-HU" sz="1400" dirty="0" smtClean="0"/>
              <a:t>20 éves korában vagyonát szétosztotta, s pappá szentelték.</a:t>
            </a:r>
          </a:p>
          <a:p>
            <a:r>
              <a:rPr lang="hu-HU" sz="1400" dirty="0" smtClean="0"/>
              <a:t>Később </a:t>
            </a:r>
            <a:r>
              <a:rPr lang="hu-HU" sz="1400" dirty="0" err="1" smtClean="0"/>
              <a:t>Myra</a:t>
            </a:r>
            <a:r>
              <a:rPr lang="hu-HU" sz="1400" dirty="0" smtClean="0"/>
              <a:t> </a:t>
            </a:r>
            <a:r>
              <a:rPr lang="hu-HU" sz="1400" i="1" dirty="0" smtClean="0"/>
              <a:t>(mai </a:t>
            </a:r>
            <a:r>
              <a:rPr lang="hu-HU" sz="1400" i="1" dirty="0" err="1" smtClean="0"/>
              <a:t>Debré</a:t>
            </a:r>
            <a:r>
              <a:rPr lang="hu-HU" sz="1400" i="1" dirty="0" smtClean="0"/>
              <a:t>) </a:t>
            </a:r>
            <a:r>
              <a:rPr lang="hu-HU" sz="1400" dirty="0" smtClean="0"/>
              <a:t>város püspöke lett. </a:t>
            </a:r>
          </a:p>
          <a:p>
            <a:r>
              <a:rPr lang="hu-HU" sz="1400" dirty="0" smtClean="0"/>
              <a:t>Az adakozást és az ajándékozást püspökként sem tudta abba hagyni.</a:t>
            </a:r>
          </a:p>
          <a:p>
            <a:r>
              <a:rPr lang="hu-HU" sz="1400" dirty="0" smtClean="0"/>
              <a:t>Már életében is számos  kegyes cselekedet és csoda fűződött nevéhez.</a:t>
            </a:r>
          </a:p>
          <a:p>
            <a:r>
              <a:rPr lang="hu-HU" sz="1400" dirty="0" smtClean="0"/>
              <a:t>Kr. sz. 343-ban </a:t>
            </a:r>
            <a:r>
              <a:rPr lang="hu-HU" sz="1400" dirty="0" err="1" smtClean="0"/>
              <a:t>Myrában</a:t>
            </a:r>
            <a:r>
              <a:rPr lang="hu-HU" sz="1400" dirty="0" smtClean="0"/>
              <a:t> hunyt el</a:t>
            </a:r>
          </a:p>
          <a:p>
            <a:r>
              <a:rPr lang="hu-HU" sz="1400" dirty="0" smtClean="0"/>
              <a:t>Halála után teste mennyei illatot és gyógyító </a:t>
            </a:r>
            <a:r>
              <a:rPr lang="hu-HU" sz="1400" dirty="0" err="1" smtClean="0"/>
              <a:t>olajat</a:t>
            </a:r>
            <a:r>
              <a:rPr lang="hu-HU" sz="1400" dirty="0" smtClean="0"/>
              <a:t> árasztott.</a:t>
            </a:r>
          </a:p>
          <a:p>
            <a:r>
              <a:rPr lang="hu-HU" sz="1400" dirty="0" smtClean="0"/>
              <a:t>Közbenjárására rengeteg csoda történt </a:t>
            </a:r>
          </a:p>
          <a:p>
            <a:r>
              <a:rPr lang="hu-HU" sz="1400" dirty="0" smtClean="0"/>
              <a:t>Már életében is szentként tisztelték, halála után földi nyughelyére hamarosan zarándoklatok sokasága indult.</a:t>
            </a:r>
            <a:endParaRPr lang="hu-HU" sz="1400" dirty="0"/>
          </a:p>
        </p:txBody>
      </p:sp>
      <p:pic>
        <p:nvPicPr>
          <p:cNvPr id="7" name="Tartalom helye 6" descr="P1513-saint-nicholas-hand-painted-icon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860032" y="1268760"/>
            <a:ext cx="3685427" cy="4525963"/>
          </a:xfr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332657"/>
            <a:ext cx="4038600" cy="2880320"/>
          </a:xfrm>
        </p:spPr>
        <p:txBody>
          <a:bodyPr>
            <a:normAutofit lnSpcReduction="10000"/>
          </a:bodyPr>
          <a:lstStyle/>
          <a:p>
            <a:r>
              <a:rPr lang="hu-HU" sz="1400" dirty="0" smtClean="0"/>
              <a:t>A régi templomocska helyére, Kr. sz. 520-ban  egy bazilikát építettek, és itt helyezték el a szent szarkofágját.</a:t>
            </a:r>
          </a:p>
          <a:p>
            <a:r>
              <a:rPr lang="hu-HU" sz="1400" dirty="0" smtClean="0"/>
              <a:t>A XI-XII. században a terület fölött a bizánci fennhatóság helyébe egyre inkább a török uralom lép.</a:t>
            </a:r>
          </a:p>
          <a:p>
            <a:r>
              <a:rPr lang="hu-HU" sz="1400" dirty="0" err="1" smtClean="0"/>
              <a:t>Ezidőben</a:t>
            </a:r>
            <a:r>
              <a:rPr lang="hu-HU" sz="1400" dirty="0" smtClean="0"/>
              <a:t> történt, hogy egy áradás (vagy szökőár) 7 méter iszapréteggel fedi be a zarándokhelyet, amelyet hosszú ideig elpusztultnak tekintenek</a:t>
            </a:r>
          </a:p>
          <a:p>
            <a:r>
              <a:rPr lang="hu-HU" sz="1400" dirty="0" smtClean="0"/>
              <a:t>1862-ben I. Miklós orosz cár segítségével sikerül feltárni és restaurálni a templomot</a:t>
            </a:r>
          </a:p>
          <a:p>
            <a:r>
              <a:rPr lang="hu-HU" sz="1400" dirty="0" smtClean="0"/>
              <a:t>Napjainkban így várja a látogatókat</a:t>
            </a:r>
            <a:endParaRPr lang="hu-HU" sz="1400" dirty="0"/>
          </a:p>
        </p:txBody>
      </p:sp>
      <p:pic>
        <p:nvPicPr>
          <p:cNvPr id="5" name="Tartalom helye 4" descr="bazilika külső napjaink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2627784" y="3429000"/>
            <a:ext cx="5694784" cy="2726378"/>
          </a:xfr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210146"/>
          </a:xfrm>
        </p:spPr>
        <p:txBody>
          <a:bodyPr>
            <a:normAutofit/>
          </a:bodyPr>
          <a:lstStyle/>
          <a:p>
            <a:r>
              <a:rPr lang="hu-HU" sz="2000" dirty="0" smtClean="0"/>
              <a:t>a bazilika bejárata és a régészeti állagmegőrzés</a:t>
            </a:r>
            <a:r>
              <a:rPr lang="hu-HU" dirty="0" smtClean="0"/>
              <a:t/>
            </a:r>
            <a:br>
              <a:rPr lang="hu-HU" dirty="0" smtClean="0"/>
            </a:b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endParaRPr lang="hu-HU" sz="1400" dirty="0"/>
          </a:p>
        </p:txBody>
      </p:sp>
      <p:pic>
        <p:nvPicPr>
          <p:cNvPr id="5" name="Tartalom helye 4" descr="bazilika ma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1187624" y="1268760"/>
            <a:ext cx="6768752" cy="5099127"/>
          </a:xfr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sz="2000" dirty="0" smtClean="0"/>
              <a:t>a bazilika kívülről</a:t>
            </a:r>
            <a:endParaRPr lang="hu-HU" sz="2000" dirty="0"/>
          </a:p>
        </p:txBody>
      </p:sp>
      <p:pic>
        <p:nvPicPr>
          <p:cNvPr id="4" name="Tartalom helye 3" descr="Nikolauskirche_Myra88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24000" y="1900269"/>
            <a:ext cx="6096000" cy="3925824"/>
          </a:xfr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sz="2000" dirty="0" smtClean="0"/>
              <a:t>Így nézhetett ki a VI. században</a:t>
            </a:r>
            <a:endParaRPr lang="hu-HU" sz="2000" dirty="0"/>
          </a:p>
        </p:txBody>
      </p:sp>
      <p:pic>
        <p:nvPicPr>
          <p:cNvPr id="4" name="Tartalom helye 3" descr="bazilika rekonstr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57200" y="2489867"/>
            <a:ext cx="8229600" cy="2746629"/>
          </a:xfr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sz="2000" dirty="0" smtClean="0"/>
              <a:t>a főhajó</a:t>
            </a:r>
            <a:endParaRPr lang="hu-HU" sz="2000" dirty="0"/>
          </a:p>
        </p:txBody>
      </p:sp>
      <p:pic>
        <p:nvPicPr>
          <p:cNvPr id="4" name="Tartalom helye 3" descr="bazilika főhajó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085975" y="1600200"/>
            <a:ext cx="2972049" cy="4525963"/>
          </a:xfr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sz="2000" dirty="0" smtClean="0"/>
              <a:t>oldalkápolna</a:t>
            </a:r>
            <a:endParaRPr lang="hu-HU" sz="2000" dirty="0"/>
          </a:p>
        </p:txBody>
      </p:sp>
      <p:pic>
        <p:nvPicPr>
          <p:cNvPr id="4" name="Tartalom helye 3" descr="bazilika belső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177527" y="1600200"/>
            <a:ext cx="6788945" cy="4525963"/>
          </a:xfr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sz="2000" dirty="0" smtClean="0"/>
              <a:t>kereszthajó</a:t>
            </a:r>
            <a:endParaRPr lang="hu-HU" sz="2000" dirty="0"/>
          </a:p>
        </p:txBody>
      </p:sp>
      <p:pic>
        <p:nvPicPr>
          <p:cNvPr id="4" name="Tartalom helye 3" descr="bazilika belső 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07014" y="1600200"/>
            <a:ext cx="6129972" cy="4525963"/>
          </a:xfr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sz="2000" dirty="0" smtClean="0"/>
              <a:t>Szent Miklós hozományt ad titokban három szegény lány számára</a:t>
            </a:r>
            <a:endParaRPr lang="hu-HU" sz="2000" dirty="0"/>
          </a:p>
        </p:txBody>
      </p:sp>
      <p:pic>
        <p:nvPicPr>
          <p:cNvPr id="4" name="Tartalom helye 3" descr="bazilika freskó Miklós hozományt ad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907704" y="1715758"/>
            <a:ext cx="5073828" cy="4089506"/>
          </a:xfr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sz="2000" dirty="0" smtClean="0"/>
              <a:t>freskórészlet</a:t>
            </a:r>
            <a:endParaRPr lang="hu-HU" sz="2000" dirty="0"/>
          </a:p>
        </p:txBody>
      </p:sp>
      <p:pic>
        <p:nvPicPr>
          <p:cNvPr id="4" name="Tartalom helye 3" descr="bazilika freskó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177527" y="1600200"/>
            <a:ext cx="6788945" cy="4525963"/>
          </a:xfr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ím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Tartalom helye 4"/>
          <p:cNvSpPr>
            <a:spLocks noGrp="1"/>
          </p:cNvSpPr>
          <p:nvPr>
            <p:ph sz="half" idx="1"/>
          </p:nvPr>
        </p:nvSpPr>
        <p:spPr>
          <a:xfrm>
            <a:off x="457200" y="4797152"/>
            <a:ext cx="8147248" cy="1656184"/>
          </a:xfrm>
        </p:spPr>
        <p:txBody>
          <a:bodyPr>
            <a:normAutofit/>
          </a:bodyPr>
          <a:lstStyle/>
          <a:p>
            <a:r>
              <a:rPr lang="hu-HU" sz="1400" dirty="0" smtClean="0"/>
              <a:t>A hagyomány szerint Miklós püspök részt vett az I. Niceai Egyetemes Zsinaton (a freskórészlet ezt ábrázolja), ahol pofon vágta </a:t>
            </a:r>
            <a:r>
              <a:rPr lang="hu-HU" sz="1400" dirty="0" err="1" smtClean="0"/>
              <a:t>Áriuszt</a:t>
            </a:r>
            <a:endParaRPr lang="hu-HU" sz="1400" dirty="0" smtClean="0"/>
          </a:p>
          <a:p>
            <a:r>
              <a:rPr lang="hu-HU" sz="1400" dirty="0" err="1" smtClean="0"/>
              <a:t>Áriusz</a:t>
            </a:r>
            <a:r>
              <a:rPr lang="hu-HU" sz="1400" dirty="0" smtClean="0"/>
              <a:t> eretnek volt, aki tagadta Jézus Krisztus tökéletes istenségét</a:t>
            </a:r>
          </a:p>
          <a:p>
            <a:r>
              <a:rPr lang="hu-HU" sz="1400" dirty="0" smtClean="0"/>
              <a:t>Még ha a pofonvágást lehet, hogy pusztán </a:t>
            </a:r>
            <a:r>
              <a:rPr lang="hu-HU" sz="1400" dirty="0" err="1" smtClean="0"/>
              <a:t>metaforikusan</a:t>
            </a:r>
            <a:r>
              <a:rPr lang="hu-HU" sz="1400" dirty="0" smtClean="0"/>
              <a:t> kell érteni (amely irodalmi formát  oly nagyon szeretett a görög himnuszköltészet), mégis egy ugyancsak karakán kép rajzolódik ki ellentétben a joviális, picit együgyű interpretációval szemben</a:t>
            </a:r>
          </a:p>
          <a:p>
            <a:endParaRPr lang="hu-HU" sz="1400" dirty="0"/>
          </a:p>
        </p:txBody>
      </p:sp>
      <p:pic>
        <p:nvPicPr>
          <p:cNvPr id="7" name="Tartalom helye 6" descr="bazilika freskó niceai zsinat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1987386" y="260648"/>
            <a:ext cx="6778673" cy="4248472"/>
          </a:xfr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sz="2400" dirty="0" smtClean="0"/>
              <a:t>Konstantin császárnak álmában jelenik meg a Szent</a:t>
            </a:r>
            <a:endParaRPr lang="hu-HU" sz="2400" dirty="0"/>
          </a:p>
        </p:txBody>
      </p:sp>
      <p:pic>
        <p:nvPicPr>
          <p:cNvPr id="4" name="Tartalom helye 3" descr="bazilika freskó Konstantint vagy hajókapitányt látoghatja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475656" y="2204864"/>
            <a:ext cx="6146008" cy="3953932"/>
          </a:xfr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z="2400" dirty="0" err="1" smtClean="0"/>
              <a:t>Deézisz</a:t>
            </a:r>
            <a:endParaRPr lang="hu-HU" sz="2400" dirty="0"/>
          </a:p>
        </p:txBody>
      </p:sp>
      <p:pic>
        <p:nvPicPr>
          <p:cNvPr id="4" name="Tartalom helye 3" descr="bazilika freskó 2 deézisz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177527" y="1600200"/>
            <a:ext cx="6788945" cy="4525963"/>
          </a:xfr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sz="2000" dirty="0" smtClean="0"/>
              <a:t>1500 éves freskórészletek, </a:t>
            </a:r>
            <a:r>
              <a:rPr lang="hu-HU" sz="2000" dirty="0" err="1" smtClean="0"/>
              <a:t>kb</a:t>
            </a:r>
            <a:r>
              <a:rPr lang="hu-HU" sz="2000" dirty="0" smtClean="0"/>
              <a:t> 6-700 évet iszapban töltött Wellness után</a:t>
            </a:r>
            <a:endParaRPr lang="hu-HU" sz="2000" dirty="0"/>
          </a:p>
        </p:txBody>
      </p:sp>
      <p:pic>
        <p:nvPicPr>
          <p:cNvPr id="4" name="Tartalom helye 3" descr="bazilika freskó 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475656" y="1700808"/>
            <a:ext cx="6366358" cy="4256365"/>
          </a:xfr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hu-HU" dirty="0" smtClean="0"/>
              <a:t>Egy kifejezetten vicces, kevéssé ismert rész csak a csapókerti híveknek.</a:t>
            </a:r>
            <a:endParaRPr lang="hu-HU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ím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Tartalom helye 4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hu-HU" sz="1400" dirty="0" smtClean="0"/>
              <a:t>Hamarosan annyira népszerű lett különösen tengerészek között, hogy dél-itáliai kereskedővárosok – sorozatos tengeri szerencsétlenségek után, ahol flottájuk nagy része is elveszett – testét elraboltatta kalózokkal</a:t>
            </a:r>
          </a:p>
          <a:p>
            <a:r>
              <a:rPr lang="hu-HU" sz="1400" dirty="0" smtClean="0"/>
              <a:t>… és Bari városába vitette. Mai napig is ott található nyughelye</a:t>
            </a:r>
          </a:p>
        </p:txBody>
      </p:sp>
      <p:pic>
        <p:nvPicPr>
          <p:cNvPr id="7" name="Tartalom helye 6" descr="S23lg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984290" y="1600200"/>
            <a:ext cx="3366419" cy="4525963"/>
          </a:xfr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/>
          </a:bodyPr>
          <a:lstStyle/>
          <a:p>
            <a:r>
              <a:rPr lang="hu-HU" sz="2000" dirty="0" smtClean="0"/>
              <a:t>feltört szarkofág, az első, amit a Szent koporsójának tartottak</a:t>
            </a:r>
            <a:endParaRPr lang="hu-HU" sz="2000" dirty="0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5" name="Tartalom helye 4" descr="szarkofág 1 j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1763688" y="1268760"/>
            <a:ext cx="6419056" cy="5347333"/>
          </a:xfr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sz="2000" dirty="0" smtClean="0"/>
              <a:t>a második</a:t>
            </a:r>
            <a:endParaRPr lang="hu-HU" sz="2000" dirty="0"/>
          </a:p>
        </p:txBody>
      </p:sp>
      <p:pic>
        <p:nvPicPr>
          <p:cNvPr id="4" name="Tartalom helye 3" descr="szarkofág 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063345" y="1600200"/>
            <a:ext cx="3017309" cy="4525963"/>
          </a:xfr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sz="2000" dirty="0" smtClean="0"/>
              <a:t>a harmadik, aminek már a </a:t>
            </a:r>
            <a:r>
              <a:rPr lang="hu-HU" sz="2000" dirty="0" err="1" smtClean="0"/>
              <a:t>fedlapját</a:t>
            </a:r>
            <a:r>
              <a:rPr lang="hu-HU" sz="2000" dirty="0" smtClean="0"/>
              <a:t> is magával  vitte valaki souvenir-ként</a:t>
            </a:r>
            <a:endParaRPr lang="hu-HU" sz="2000" dirty="0"/>
          </a:p>
        </p:txBody>
      </p:sp>
      <p:pic>
        <p:nvPicPr>
          <p:cNvPr id="4" name="Tartalom helye 3" descr="szarkofág 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987913" y="1600200"/>
            <a:ext cx="3168174" cy="4525963"/>
          </a:xfr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sz="2000" dirty="0" smtClean="0"/>
              <a:t>a negyedik</a:t>
            </a:r>
            <a:br>
              <a:rPr lang="hu-HU" sz="2000" dirty="0" smtClean="0"/>
            </a:br>
            <a:r>
              <a:rPr lang="hu-HU" sz="2000" dirty="0" smtClean="0"/>
              <a:t>A feltárásokat megrendelő I. Miklós cár ezt tartotta a hitelesnek</a:t>
            </a:r>
            <a:endParaRPr lang="hu-HU" sz="2000" dirty="0"/>
          </a:p>
        </p:txBody>
      </p:sp>
      <p:pic>
        <p:nvPicPr>
          <p:cNvPr id="4" name="Tartalom helye 3" descr="szarkofág 4 Miklós cár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714500" y="1716881"/>
            <a:ext cx="5715000" cy="4292600"/>
          </a:xfr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sz="2000" dirty="0" smtClean="0"/>
              <a:t>márványtábla a síron ószláv jelöléssel és felette Szent Miklós </a:t>
            </a:r>
            <a:r>
              <a:rPr lang="hu-HU" sz="2000" dirty="0" err="1" smtClean="0"/>
              <a:t>tropárjának</a:t>
            </a:r>
            <a:r>
              <a:rPr lang="hu-HU" sz="2000" dirty="0" smtClean="0"/>
              <a:t> angol fordítása </a:t>
            </a:r>
            <a:endParaRPr lang="hu-HU" sz="2000" dirty="0"/>
          </a:p>
        </p:txBody>
      </p:sp>
      <p:pic>
        <p:nvPicPr>
          <p:cNvPr id="4" name="Tartalom helye 3" descr="szarkofág fedőlap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247019" y="1600200"/>
            <a:ext cx="4649962" cy="4525963"/>
          </a:xfr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ím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sz="2000" dirty="0" smtClean="0"/>
              <a:t>márvány </a:t>
            </a:r>
            <a:r>
              <a:rPr lang="hu-HU" sz="2000" dirty="0" err="1" smtClean="0"/>
              <a:t>fedlap</a:t>
            </a:r>
            <a:r>
              <a:rPr lang="hu-HU" sz="2000" dirty="0" smtClean="0"/>
              <a:t> horgonyban végződő kereszt motívummal, ami egyértelműen, mint a tengerészek védőszentjére utal</a:t>
            </a:r>
            <a:endParaRPr lang="hu-HU" sz="2000" dirty="0"/>
          </a:p>
        </p:txBody>
      </p:sp>
      <p:sp>
        <p:nvSpPr>
          <p:cNvPr id="5" name="Tartalom helye 4"/>
          <p:cNvSpPr>
            <a:spLocks noGrp="1"/>
          </p:cNvSpPr>
          <p:nvPr>
            <p:ph sz="half" idx="1"/>
          </p:nvPr>
        </p:nvSpPr>
        <p:spPr>
          <a:xfrm>
            <a:off x="457200" y="2492896"/>
            <a:ext cx="4038600" cy="3633267"/>
          </a:xfrm>
        </p:spPr>
        <p:txBody>
          <a:bodyPr>
            <a:normAutofit/>
          </a:bodyPr>
          <a:lstStyle/>
          <a:p>
            <a:r>
              <a:rPr lang="hu-HU" sz="1600" dirty="0" smtClean="0"/>
              <a:t>Egyszer  Miklós püspök a háborgó tengeren utazva megpillantott egy nagy bajba jutott kis hajót. A tengerbe ugrott. Kimentette a két fuldokló tengerészt. A hajón felkötötte az </a:t>
            </a:r>
            <a:r>
              <a:rPr lang="hu-HU" sz="1600" dirty="0" err="1" smtClean="0"/>
              <a:t>árbócra</a:t>
            </a:r>
            <a:r>
              <a:rPr lang="hu-HU" sz="1600" dirty="0" smtClean="0"/>
              <a:t> a fővitorlát, ami a matrózoknak nem sikerült</a:t>
            </a:r>
          </a:p>
          <a:p>
            <a:r>
              <a:rPr lang="hu-HU" sz="1600" dirty="0" smtClean="0"/>
              <a:t>Utána - gondolom - a tengerbe ugrott, visszaúszott a saját hajójára, és folytatta útját eredeti célja felé (</a:t>
            </a:r>
            <a:r>
              <a:rPr lang="hu-HU" sz="1600" i="1" dirty="0" smtClean="0"/>
              <a:t>Érdekes történet, ami az életszentség konkrét formáit, vagy legalább lehetséges apróbb részleteit  új módon világítja meg</a:t>
            </a:r>
            <a:r>
              <a:rPr lang="hu-HU" sz="1600" dirty="0" smtClean="0"/>
              <a:t>)</a:t>
            </a:r>
          </a:p>
          <a:p>
            <a:endParaRPr lang="hu-HU" dirty="0"/>
          </a:p>
        </p:txBody>
      </p:sp>
      <p:pic>
        <p:nvPicPr>
          <p:cNvPr id="7" name="Tartalom helye 6" descr="fedlap horgonyos kereszttel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735163" y="1600200"/>
            <a:ext cx="3864674" cy="4525963"/>
          </a:xfr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sz="2000" dirty="0" smtClean="0"/>
              <a:t>Mivel a török hatóságok hosszas alkudozások után sem tudták Szent Miklós ereklyéit Bariból visszaszerezni, ezért 2010-ben találtak egy „</a:t>
            </a:r>
            <a:r>
              <a:rPr lang="hu-HU" sz="2000" i="1" dirty="0" smtClean="0"/>
              <a:t>még eredetibb</a:t>
            </a:r>
            <a:r>
              <a:rPr lang="hu-HU" sz="2000" dirty="0" smtClean="0"/>
              <a:t>” sírhelyet, „</a:t>
            </a:r>
            <a:r>
              <a:rPr lang="hu-HU" sz="2000" i="1" dirty="0" err="1" smtClean="0"/>
              <a:t>még-még-még</a:t>
            </a:r>
            <a:r>
              <a:rPr lang="hu-HU" sz="2000" i="1" dirty="0" smtClean="0"/>
              <a:t> eredetibb</a:t>
            </a:r>
            <a:r>
              <a:rPr lang="hu-HU" sz="2000" dirty="0" smtClean="0"/>
              <a:t>” csontokkal </a:t>
            </a:r>
            <a:endParaRPr lang="hu-HU" sz="2000" dirty="0"/>
          </a:p>
        </p:txBody>
      </p:sp>
      <p:pic>
        <p:nvPicPr>
          <p:cNvPr id="4" name="Tartalom helye 3" descr="új sírt találtak a törökök állítólag csontokkal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714500" y="1627981"/>
            <a:ext cx="5715000" cy="4470400"/>
          </a:xfr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hu-HU" dirty="0" smtClean="0"/>
              <a:t>Egy még viccesebb rész</a:t>
            </a:r>
            <a:endParaRPr lang="hu-HU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/>
          </a:bodyPr>
          <a:lstStyle/>
          <a:p>
            <a:r>
              <a:rPr lang="hu-HU" sz="2000" dirty="0" smtClean="0"/>
              <a:t>a városban felállított első köztéri szobor</a:t>
            </a:r>
            <a:endParaRPr lang="hu-HU" sz="2000" dirty="0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988840"/>
            <a:ext cx="4038600" cy="4137323"/>
          </a:xfrm>
        </p:spPr>
        <p:txBody>
          <a:bodyPr>
            <a:normAutofit/>
          </a:bodyPr>
          <a:lstStyle/>
          <a:p>
            <a:r>
              <a:rPr lang="hu-HU" sz="1400" dirty="0" smtClean="0"/>
              <a:t>Talán az egyre növekvő számban érkező turistáknak akartak ezzel a szoborral kedveskedni a helyi hatóságok</a:t>
            </a:r>
            <a:endParaRPr lang="hu-HU" sz="1400" dirty="0"/>
          </a:p>
        </p:txBody>
      </p:sp>
      <p:pic>
        <p:nvPicPr>
          <p:cNvPr id="5" name="Tartalom helye 4" descr="1. szobor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860032" y="1268760"/>
            <a:ext cx="3460138" cy="5190206"/>
          </a:xfr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/>
          </a:bodyPr>
          <a:lstStyle/>
          <a:p>
            <a:r>
              <a:rPr lang="hu-HU" sz="2000" dirty="0" smtClean="0"/>
              <a:t>bárminemű keresztény motívum nélkül</a:t>
            </a:r>
            <a:endParaRPr lang="hu-HU" sz="2000" dirty="0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2924944"/>
            <a:ext cx="4038600" cy="3201219"/>
          </a:xfrm>
        </p:spPr>
        <p:txBody>
          <a:bodyPr>
            <a:normAutofit/>
          </a:bodyPr>
          <a:lstStyle/>
          <a:p>
            <a:r>
              <a:rPr lang="hu-HU" sz="1400" dirty="0" smtClean="0"/>
              <a:t>Ma is békésen várja kámzsában, hátizsákkal gyermekek által körülfogva </a:t>
            </a:r>
            <a:endParaRPr lang="hu-HU" sz="1400" dirty="0"/>
          </a:p>
        </p:txBody>
      </p:sp>
      <p:pic>
        <p:nvPicPr>
          <p:cNvPr id="5" name="Tartalom helye 4" descr="1. szobor vallási jelképek nélkül sértetelnül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716016" y="1052736"/>
            <a:ext cx="4080768" cy="5441024"/>
          </a:xfr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/>
          </a:bodyPr>
          <a:lstStyle/>
          <a:p>
            <a:r>
              <a:rPr lang="hu-HU" sz="2000" dirty="0" smtClean="0"/>
              <a:t>Oroszország ajándéka, a második szobor a városközpontban 2005-ben</a:t>
            </a:r>
            <a:endParaRPr lang="hu-HU" sz="2000" dirty="0"/>
          </a:p>
        </p:txBody>
      </p:sp>
      <p:pic>
        <p:nvPicPr>
          <p:cNvPr id="4" name="Tartalom helye 3" descr="2.szobor Russian statue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195736" y="1124744"/>
            <a:ext cx="4650308" cy="5733256"/>
          </a:xfr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ím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/>
          </a:bodyPr>
          <a:lstStyle/>
          <a:p>
            <a:r>
              <a:rPr lang="hu-HU" sz="2000" dirty="0" smtClean="0"/>
              <a:t>A városban nem maradhatott, így átkerült a bazilikába</a:t>
            </a:r>
            <a:endParaRPr lang="hu-HU" sz="2000" dirty="0"/>
          </a:p>
        </p:txBody>
      </p:sp>
      <p:sp>
        <p:nvSpPr>
          <p:cNvPr id="5" name="Tartalom helye 4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hu-HU" sz="1400" dirty="0" smtClean="0"/>
              <a:t>A legendásan toleráns török hatóságoknál mégis kiverte a biztosítékot, hogy hamarosan naponta 80-100 busszal érkezett orosz turista</a:t>
            </a:r>
          </a:p>
          <a:p>
            <a:r>
              <a:rPr lang="hu-HU" sz="1400" dirty="0" smtClean="0"/>
              <a:t>Ez még akár örömteli is lehetett volna, de ezek - - jó turistához méltatlanul - térden állva imádkoztak a szobor előtt ahelyett, hogy rágózva lőttek volna egy </a:t>
            </a:r>
            <a:r>
              <a:rPr lang="hu-HU" sz="1400" dirty="0" err="1" smtClean="0"/>
              <a:t>szelfit</a:t>
            </a:r>
            <a:r>
              <a:rPr lang="hu-HU" sz="1400" dirty="0" smtClean="0"/>
              <a:t>, s legurítottak volna néhány  italt a helyi </a:t>
            </a:r>
            <a:r>
              <a:rPr lang="hu-HU" sz="1400" dirty="0" err="1" smtClean="0"/>
              <a:t>kebabosnál</a:t>
            </a:r>
            <a:r>
              <a:rPr lang="hu-HU" sz="1400" dirty="0" smtClean="0"/>
              <a:t> </a:t>
            </a:r>
            <a:endParaRPr lang="hu-HU" sz="1400" dirty="0"/>
          </a:p>
        </p:txBody>
      </p:sp>
      <p:pic>
        <p:nvPicPr>
          <p:cNvPr id="7" name="Tartalom helye 6" descr="2. orosz szobor a bazilikába áthelyezve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716016" y="1052736"/>
            <a:ext cx="3809649" cy="5073427"/>
          </a:xfr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sz="2000" dirty="0" smtClean="0"/>
              <a:t>megint valami rossz fát tehetett a tűzre, mert a bazilikából is mennie kellett, most éppen a romkertbe</a:t>
            </a:r>
            <a:endParaRPr lang="hu-HU" sz="2000" dirty="0"/>
          </a:p>
        </p:txBody>
      </p:sp>
      <p:pic>
        <p:nvPicPr>
          <p:cNvPr id="4" name="Tartalom helye 3" descr="2. orosz szobor oldal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875294" y="1600200"/>
            <a:ext cx="3393412" cy="4525963"/>
          </a:xfr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/>
          </a:bodyPr>
          <a:lstStyle/>
          <a:p>
            <a:r>
              <a:rPr lang="hu-HU" sz="2000" dirty="0" smtClean="0"/>
              <a:t>vagy csak a ruházata nem elég modern</a:t>
            </a:r>
            <a:endParaRPr lang="hu-HU" sz="2000" dirty="0"/>
          </a:p>
        </p:txBody>
      </p:sp>
      <p:pic>
        <p:nvPicPr>
          <p:cNvPr id="4" name="Tartalom helye 3" descr="2 szobor közelről vallási szimbólumokkal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403648" y="1628800"/>
            <a:ext cx="6396203" cy="4797152"/>
          </a:xfr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066"/>
          </a:xfrm>
        </p:spPr>
        <p:txBody>
          <a:bodyPr>
            <a:normAutofit/>
          </a:bodyPr>
          <a:lstStyle/>
          <a:p>
            <a:r>
              <a:rPr lang="hu-HU" sz="2000" dirty="0" smtClean="0"/>
              <a:t>a főtéren egy joviális műanyag Télapó váltotta</a:t>
            </a:r>
            <a:endParaRPr lang="hu-HU" sz="2000" dirty="0"/>
          </a:p>
        </p:txBody>
      </p:sp>
      <p:pic>
        <p:nvPicPr>
          <p:cNvPr id="4" name="Tartalom helye 3" descr="3. szobor Father Christmas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771800" y="836712"/>
            <a:ext cx="3672408" cy="5837644"/>
          </a:xfr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sz="2000" dirty="0" smtClean="0"/>
              <a:t>a harmadik szobor sem váltotta maradéktalanul be a hozzáfűzött reményeket, és hamarabb - mint talán ő maga is gondolta volna - az őt megillető helyre került</a:t>
            </a:r>
            <a:endParaRPr lang="hu-HU" sz="2000" dirty="0"/>
          </a:p>
        </p:txBody>
      </p:sp>
      <p:pic>
        <p:nvPicPr>
          <p:cNvPr id="4" name="Tartalom helye 3" descr="3. szobor a Télapó Múzeumban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18058"/>
          </a:xfrm>
        </p:spPr>
        <p:txBody>
          <a:bodyPr>
            <a:normAutofit/>
          </a:bodyPr>
          <a:lstStyle/>
          <a:p>
            <a:r>
              <a:rPr lang="hu-HU" sz="2000" dirty="0" smtClean="0"/>
              <a:t>a negyedik üveggyapot szobor</a:t>
            </a:r>
            <a:endParaRPr lang="hu-HU" sz="2000" dirty="0"/>
          </a:p>
        </p:txBody>
      </p:sp>
      <p:pic>
        <p:nvPicPr>
          <p:cNvPr id="4" name="Tartalom helye 3" descr="4. üveggyapot szobor v, török vonások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771800" y="980728"/>
            <a:ext cx="3672408" cy="5621033"/>
          </a:xfr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ím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 fontScale="90000"/>
          </a:bodyPr>
          <a:lstStyle/>
          <a:p>
            <a:r>
              <a:rPr lang="hu-HU" sz="2000" dirty="0" smtClean="0"/>
              <a:t>török népviseletben, török vonásokkal ábrázolja a török hódítás előtt 800 évvel korábban élt görög szentet</a:t>
            </a:r>
            <a:endParaRPr lang="hu-HU" sz="2000" dirty="0"/>
          </a:p>
        </p:txBody>
      </p:sp>
      <p:sp>
        <p:nvSpPr>
          <p:cNvPr id="5" name="Tartalom helye 4"/>
          <p:cNvSpPr>
            <a:spLocks noGrp="1"/>
          </p:cNvSpPr>
          <p:nvPr>
            <p:ph sz="half" idx="1"/>
          </p:nvPr>
        </p:nvSpPr>
        <p:spPr>
          <a:xfrm>
            <a:off x="457200" y="2420888"/>
            <a:ext cx="4038600" cy="3705275"/>
          </a:xfrm>
        </p:spPr>
        <p:txBody>
          <a:bodyPr>
            <a:normAutofit/>
          </a:bodyPr>
          <a:lstStyle/>
          <a:p>
            <a:r>
              <a:rPr lang="hu-HU" sz="1400" dirty="0" smtClean="0"/>
              <a:t>valamiért az embernek az az érzése, hogy  talán ez sem biztos, hogy a végleges megoldás  lesz</a:t>
            </a:r>
            <a:endParaRPr lang="hu-HU" sz="1400" dirty="0"/>
          </a:p>
        </p:txBody>
      </p:sp>
      <p:pic>
        <p:nvPicPr>
          <p:cNvPr id="7" name="Tartalom helye 6" descr="4. üveggyapot török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5148064" y="1196752"/>
            <a:ext cx="3612256" cy="5389440"/>
          </a:xfr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hu-HU" dirty="0" smtClean="0"/>
              <a:t>és végül a slusszpoén</a:t>
            </a:r>
          </a:p>
          <a:p>
            <a:pPr algn="ctr"/>
            <a:endParaRPr lang="hu-HU" dirty="0" smtClean="0"/>
          </a:p>
          <a:p>
            <a:pPr algn="ctr"/>
            <a:endParaRPr lang="hu-HU" dirty="0" smtClean="0"/>
          </a:p>
          <a:p>
            <a:pPr algn="ctr"/>
            <a:r>
              <a:rPr lang="hu-HU" dirty="0" smtClean="0"/>
              <a:t> </a:t>
            </a:r>
          </a:p>
          <a:p>
            <a:pPr algn="ctr"/>
            <a:endParaRPr lang="hu-HU" dirty="0" smtClean="0"/>
          </a:p>
          <a:p>
            <a:pPr algn="ctr"/>
            <a:r>
              <a:rPr lang="hu-HU" dirty="0" smtClean="0"/>
              <a:t>                             Szeretettel: Gergely atya</a:t>
            </a:r>
            <a:endParaRPr lang="hu-HU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sz="2000" dirty="0" smtClean="0"/>
              <a:t>2005-ben a turistajelzés még Szent Miklós templomként hirdeti</a:t>
            </a:r>
            <a:endParaRPr lang="hu-HU" sz="2000" dirty="0"/>
          </a:p>
        </p:txBody>
      </p:sp>
      <p:pic>
        <p:nvPicPr>
          <p:cNvPr id="4" name="Tartalom helye 3" descr="turista tábla 200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619672" y="1916832"/>
            <a:ext cx="5866397" cy="3647833"/>
          </a:xfr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sz="2000" dirty="0" smtClean="0"/>
              <a:t>2009-ben már Télapó múzeumként</a:t>
            </a:r>
            <a:endParaRPr lang="hu-HU" sz="2000" dirty="0"/>
          </a:p>
        </p:txBody>
      </p:sp>
      <p:pic>
        <p:nvPicPr>
          <p:cNvPr id="4" name="Tartalom helye 3" descr="turista tábla 2009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475656" y="2060848"/>
            <a:ext cx="6253326" cy="3888432"/>
          </a:xfr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156</TotalTime>
  <Words>765</Words>
  <Application>Microsoft Office PowerPoint</Application>
  <PresentationFormat>Diavetítés a képernyőre (4:3 oldalarány)</PresentationFormat>
  <Paragraphs>68</Paragraphs>
  <Slides>39</Slides>
  <Notes>0</Notes>
  <HiddenSlides>0</HiddenSlides>
  <MMClips>0</MMClips>
  <ScaleCrop>false</ScaleCrop>
  <HeadingPairs>
    <vt:vector size="4" baseType="variant">
      <vt:variant>
        <vt:lpstr>Téma</vt:lpstr>
      </vt:variant>
      <vt:variant>
        <vt:i4>1</vt:i4>
      </vt:variant>
      <vt:variant>
        <vt:lpstr>Diacímek</vt:lpstr>
      </vt:variant>
      <vt:variant>
        <vt:i4>39</vt:i4>
      </vt:variant>
    </vt:vector>
  </HeadingPairs>
  <TitlesOfParts>
    <vt:vector size="40" baseType="lpstr">
      <vt:lpstr>Office-téma</vt:lpstr>
      <vt:lpstr>Myra, Szent Miklós</vt:lpstr>
      <vt:lpstr>2. dia</vt:lpstr>
      <vt:lpstr>3. dia</vt:lpstr>
      <vt:lpstr>4. dia</vt:lpstr>
      <vt:lpstr>a bazilika bejárata és a régészeti állagmegőrzés </vt:lpstr>
      <vt:lpstr>a bazilika kívülről</vt:lpstr>
      <vt:lpstr>Így nézhetett ki a VI. században</vt:lpstr>
      <vt:lpstr>a főhajó</vt:lpstr>
      <vt:lpstr>oldalkápolna</vt:lpstr>
      <vt:lpstr>kereszthajó</vt:lpstr>
      <vt:lpstr>Szent Miklós hozományt ad titokban három szegény lány számára</vt:lpstr>
      <vt:lpstr>freskórészlet</vt:lpstr>
      <vt:lpstr>13. dia</vt:lpstr>
      <vt:lpstr>Konstantin császárnak álmában jelenik meg a Szent</vt:lpstr>
      <vt:lpstr>Deézisz</vt:lpstr>
      <vt:lpstr>1500 éves freskórészletek, kb 6-700 évet iszapban töltött Wellness után</vt:lpstr>
      <vt:lpstr>17. dia</vt:lpstr>
      <vt:lpstr>18. dia</vt:lpstr>
      <vt:lpstr>feltört szarkofág, az első, amit a Szent koporsójának tartottak</vt:lpstr>
      <vt:lpstr>a második</vt:lpstr>
      <vt:lpstr>a harmadik, aminek már a fedlapját is magával  vitte valaki souvenir-ként</vt:lpstr>
      <vt:lpstr>a negyedik A feltárásokat megrendelő I. Miklós cár ezt tartotta a hitelesnek</vt:lpstr>
      <vt:lpstr>márványtábla a síron ószláv jelöléssel és felette Szent Miklós tropárjának angol fordítása </vt:lpstr>
      <vt:lpstr>márvány fedlap horgonyban végződő kereszt motívummal, ami egyértelműen, mint a tengerészek védőszentjére utal</vt:lpstr>
      <vt:lpstr>Mivel a török hatóságok hosszas alkudozások után sem tudták Szent Miklós ereklyéit Bariból visszaszerezni, ezért 2010-ben találtak egy „még eredetibb” sírhelyet, „még-még-még eredetibb” csontokkal </vt:lpstr>
      <vt:lpstr>26. dia</vt:lpstr>
      <vt:lpstr>a városban felállított első köztéri szobor</vt:lpstr>
      <vt:lpstr>bárminemű keresztény motívum nélkül</vt:lpstr>
      <vt:lpstr>Oroszország ajándéka, a második szobor a városközpontban 2005-ben</vt:lpstr>
      <vt:lpstr>A városban nem maradhatott, így átkerült a bazilikába</vt:lpstr>
      <vt:lpstr>megint valami rossz fát tehetett a tűzre, mert a bazilikából is mennie kellett, most éppen a romkertbe</vt:lpstr>
      <vt:lpstr>vagy csak a ruházata nem elég modern</vt:lpstr>
      <vt:lpstr>a főtéren egy joviális műanyag Télapó váltotta</vt:lpstr>
      <vt:lpstr>a harmadik szobor sem váltotta maradéktalanul be a hozzáfűzött reményeket, és hamarabb - mint talán ő maga is gondolta volna - az őt megillető helyre került</vt:lpstr>
      <vt:lpstr>a negyedik üveggyapot szobor</vt:lpstr>
      <vt:lpstr>török népviseletben, török vonásokkal ábrázolja a török hódítás előtt 800 évvel korábban élt görög szentet</vt:lpstr>
      <vt:lpstr>37. dia</vt:lpstr>
      <vt:lpstr>2005-ben a turistajelzés még Szent Miklós templomként hirdeti</vt:lpstr>
      <vt:lpstr>2009-ben már Télapó múzeumként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Myra, Szent Miklós</dc:title>
  <dc:creator>Csapókert Gör- Kat</dc:creator>
  <cp:lastModifiedBy>Csapókert Gör- Kat</cp:lastModifiedBy>
  <cp:revision>22</cp:revision>
  <dcterms:created xsi:type="dcterms:W3CDTF">2020-12-06T14:40:30Z</dcterms:created>
  <dcterms:modified xsi:type="dcterms:W3CDTF">2020-12-08T09:36:38Z</dcterms:modified>
</cp:coreProperties>
</file>